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502" r:id="rId4"/>
    <p:sldId id="2076" r:id="rId5"/>
    <p:sldId id="2077" r:id="rId7"/>
    <p:sldId id="2885" r:id="rId8"/>
    <p:sldId id="2886" r:id="rId9"/>
    <p:sldId id="2887" r:id="rId10"/>
    <p:sldId id="2888" r:id="rId11"/>
    <p:sldId id="2889" r:id="rId12"/>
    <p:sldId id="2890" r:id="rId13"/>
    <p:sldId id="2891" r:id="rId14"/>
    <p:sldId id="2892" r:id="rId15"/>
    <p:sldId id="2893" r:id="rId16"/>
    <p:sldId id="2894" r:id="rId17"/>
    <p:sldId id="2896" r:id="rId18"/>
    <p:sldId id="2895" r:id="rId19"/>
    <p:sldId id="2897" r:id="rId20"/>
    <p:sldId id="2898" r:id="rId2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userDrawn="1">
          <p15:clr>
            <a:srgbClr val="A4A3A4"/>
          </p15:clr>
        </p15:guide>
        <p15:guide id="2" pos="3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32E5"/>
    <a:srgbClr val="FFFFFF"/>
    <a:srgbClr val="2093FE"/>
    <a:srgbClr val="0411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702" y="-108"/>
      </p:cViewPr>
      <p:guideLst>
        <p:guide orient="horz" pos="2196"/>
        <p:guide pos="38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image" Target="../media/image1.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7.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7.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70990" y="2223770"/>
            <a:ext cx="4139565" cy="1254125"/>
          </a:xfrm>
          <a:prstGeom prst="rect">
            <a:avLst/>
          </a:prstGeom>
          <a:noFill/>
        </p:spPr>
        <p:txBody>
          <a:bodyPr wrap="square" rtlCol="0">
            <a:spAutoFit/>
          </a:bodyPr>
          <a:lstStyle/>
          <a:p>
            <a:pPr algn="dist">
              <a:lnSpc>
                <a:spcPct val="140000"/>
              </a:lnSpc>
            </a:pPr>
            <a:r>
              <a:rPr lang="zh-CN" altLang="zh-CN" sz="5400" b="1" spc="300" dirty="0" smtClean="0">
                <a:solidFill>
                  <a:srgbClr val="2FADAC"/>
                </a:solidFill>
                <a:latin typeface="微软雅黑" panose="020B0503020204020204" charset="-122"/>
                <a:ea typeface="微软雅黑" panose="020B0503020204020204" charset="-122"/>
                <a:sym typeface="+mn-ea"/>
              </a:rPr>
              <a:t>温度传感器</a:t>
            </a:r>
            <a:endParaRPr lang="zh-CN" altLang="zh-CN" sz="5400" b="1" spc="300" dirty="0" smtClean="0">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1" cstate="print"/>
          <a:stretch>
            <a:fillRect/>
          </a:stretch>
        </p:blipFill>
        <p:spPr>
          <a:xfrm>
            <a:off x="6122670" y="1025525"/>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2954" name="对象 252953"/>
          <p:cNvGraphicFramePr/>
          <p:nvPr/>
        </p:nvGraphicFramePr>
        <p:xfrm>
          <a:off x="3180080" y="2265680"/>
          <a:ext cx="3982085" cy="3806190"/>
        </p:xfrm>
        <a:graphic>
          <a:graphicData uri="http://schemas.openxmlformats.org/presentationml/2006/ole">
            <mc:AlternateContent xmlns:mc="http://schemas.openxmlformats.org/markup-compatibility/2006">
              <mc:Choice xmlns:v="urn:schemas-microsoft-com:vml" Requires="v">
                <p:oleObj spid="_x0000_s3077" name="" r:id="rId1" imgW="4362450" imgH="3152775" progId="Paint.Picture">
                  <p:embed/>
                </p:oleObj>
              </mc:Choice>
              <mc:Fallback>
                <p:oleObj name="" r:id="rId1" imgW="4362450" imgH="3152775" progId="Paint.Picture">
                  <p:embed/>
                  <p:pic>
                    <p:nvPicPr>
                      <p:cNvPr id="0" name="图片 3076"/>
                      <p:cNvPicPr/>
                      <p:nvPr/>
                    </p:nvPicPr>
                    <p:blipFill>
                      <a:blip r:embed="rId2"/>
                      <a:stretch>
                        <a:fillRect/>
                      </a:stretch>
                    </p:blipFill>
                    <p:spPr>
                      <a:xfrm>
                        <a:off x="3180080" y="2265680"/>
                        <a:ext cx="3982085" cy="3806190"/>
                      </a:xfrm>
                      <a:prstGeom prst="rect">
                        <a:avLst/>
                      </a:prstGeom>
                      <a:noFill/>
                      <a:ln w="38100">
                        <a:noFill/>
                        <a:miter/>
                      </a:ln>
                    </p:spPr>
                  </p:pic>
                </p:oleObj>
              </mc:Fallback>
            </mc:AlternateContent>
          </a:graphicData>
        </a:graphic>
      </p:graphicFrame>
      <p:sp>
        <p:nvSpPr>
          <p:cNvPr id="21" name="矩形 20"/>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冷却液温度传感器</a:t>
            </a:r>
            <a:endParaRPr 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检修</a:t>
            </a:r>
            <a:endParaRPr lang="zh-CN" altLang="en-US" sz="2400">
              <a:latin typeface="微软雅黑" panose="020B0503020204020204" charset="-122"/>
              <a:ea typeface="微软雅黑" panose="020B0503020204020204" charset="-122"/>
            </a:endParaRPr>
          </a:p>
        </p:txBody>
      </p:sp>
      <p:sp>
        <p:nvSpPr>
          <p:cNvPr id="12" name="矩形 11"/>
          <p:cNvSpPr/>
          <p:nvPr/>
        </p:nvSpPr>
        <p:spPr>
          <a:xfrm>
            <a:off x="744220" y="1390650"/>
            <a:ext cx="3786505" cy="553085"/>
          </a:xfrm>
          <a:prstGeom prst="rect">
            <a:avLst/>
          </a:prstGeom>
          <a:noFill/>
          <a:ln w="9525">
            <a:noFill/>
          </a:ln>
        </p:spPr>
        <p:txBody>
          <a:bodyPr wrap="square">
            <a:spAutoFit/>
          </a:bodyPr>
          <a:p>
            <a:pPr fontAlgn="auto">
              <a:lnSpc>
                <a:spcPct val="150000"/>
              </a:lnSpc>
            </a:pPr>
            <a:r>
              <a:rPr lang="en-US" altLang="zh-CN" sz="2000" b="1" spc="200" dirty="0">
                <a:uFillTx/>
                <a:latin typeface="微软雅黑" panose="020B0503020204020204" charset="-122"/>
                <a:ea typeface="微软雅黑" panose="020B0503020204020204" charset="-122"/>
                <a:sym typeface="+mn-ea"/>
              </a:rPr>
              <a:t>3.</a:t>
            </a:r>
            <a:r>
              <a:rPr lang="zh-CN" sz="2000" b="1" spc="200" dirty="0">
                <a:uFillTx/>
                <a:latin typeface="微软雅黑" panose="020B0503020204020204" charset="-122"/>
                <a:ea typeface="微软雅黑" panose="020B0503020204020204" charset="-122"/>
                <a:sym typeface="+mn-ea"/>
              </a:rPr>
              <a:t>检查传感器的工作特性</a:t>
            </a:r>
            <a:endParaRPr lang="zh-CN" sz="2000" b="1" spc="200" dirty="0">
              <a:uFillTx/>
              <a:latin typeface="微软雅黑" panose="020B0503020204020204" charset="-122"/>
              <a:ea typeface="微软雅黑" panose="020B0503020204020204" charset="-122"/>
              <a:sym typeface="+mn-ea"/>
            </a:endParaRPr>
          </a:p>
        </p:txBody>
      </p:sp>
      <p:sp>
        <p:nvSpPr>
          <p:cNvPr id="3" name="圆角矩形标注 2"/>
          <p:cNvSpPr/>
          <p:nvPr/>
        </p:nvSpPr>
        <p:spPr>
          <a:xfrm>
            <a:off x="8161020" y="1679575"/>
            <a:ext cx="2985770" cy="4211955"/>
          </a:xfrm>
          <a:prstGeom prst="wedgeRoundRectCallout">
            <a:avLst>
              <a:gd name="adj1" fmla="val -78200"/>
              <a:gd name="adj2" fmla="val -13847"/>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对水加热，用万用表欧姆档</a:t>
            </a:r>
            <a:r>
              <a:rPr lang="zh-CN" altLang="en-US" sz="2400" b="1" spc="200" dirty="0">
                <a:uFillTx/>
                <a:latin typeface="微软雅黑" panose="020B0503020204020204" charset="-122"/>
                <a:ea typeface="微软雅黑" panose="020B0503020204020204" charset="-122"/>
                <a:cs typeface="微软雅黑" panose="020B0503020204020204" charset="-122"/>
                <a:sym typeface="+mn-ea"/>
              </a:rPr>
              <a:t>测量不同水温下冷却液温度传感器的电阻值</a:t>
            </a:r>
            <a:r>
              <a:rPr lang="zh-CN" altLang="en-US" sz="2400" spc="200" dirty="0">
                <a:uFillTx/>
                <a:latin typeface="微软雅黑" panose="020B0503020204020204" charset="-122"/>
                <a:ea typeface="微软雅黑" panose="020B0503020204020204" charset="-122"/>
                <a:cs typeface="微软雅黑" panose="020B0503020204020204" charset="-122"/>
                <a:sym typeface="+mn-ea"/>
              </a:rPr>
              <a:t>，并将其与标准值对比，即可判定冷却液温度传感器是否正常。</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80">
                                          <p:stCondLst>
                                            <p:cond delay="0"/>
                                          </p:stCondLst>
                                        </p:cTn>
                                        <p:tgtEl>
                                          <p:spTgt spid="12"/>
                                        </p:tgtEl>
                                      </p:cBhvr>
                                    </p:animEffect>
                                    <p:anim calcmode="lin" valueType="num">
                                      <p:cBhvr>
                                        <p:cTn id="1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8" dur="26">
                                          <p:stCondLst>
                                            <p:cond delay="650"/>
                                          </p:stCondLst>
                                        </p:cTn>
                                        <p:tgtEl>
                                          <p:spTgt spid="12"/>
                                        </p:tgtEl>
                                      </p:cBhvr>
                                      <p:to x="100000" y="60000"/>
                                    </p:animScale>
                                    <p:animScale>
                                      <p:cBhvr>
                                        <p:cTn id="19" dur="166" decel="50000">
                                          <p:stCondLst>
                                            <p:cond delay="676"/>
                                          </p:stCondLst>
                                        </p:cTn>
                                        <p:tgtEl>
                                          <p:spTgt spid="12"/>
                                        </p:tgtEl>
                                      </p:cBhvr>
                                      <p:to x="100000" y="100000"/>
                                    </p:animScale>
                                    <p:animScale>
                                      <p:cBhvr>
                                        <p:cTn id="20" dur="26">
                                          <p:stCondLst>
                                            <p:cond delay="1312"/>
                                          </p:stCondLst>
                                        </p:cTn>
                                        <p:tgtEl>
                                          <p:spTgt spid="12"/>
                                        </p:tgtEl>
                                      </p:cBhvr>
                                      <p:to x="100000" y="80000"/>
                                    </p:animScale>
                                    <p:animScale>
                                      <p:cBhvr>
                                        <p:cTn id="21" dur="166" decel="50000">
                                          <p:stCondLst>
                                            <p:cond delay="1338"/>
                                          </p:stCondLst>
                                        </p:cTn>
                                        <p:tgtEl>
                                          <p:spTgt spid="12"/>
                                        </p:tgtEl>
                                      </p:cBhvr>
                                      <p:to x="100000" y="100000"/>
                                    </p:animScale>
                                    <p:animScale>
                                      <p:cBhvr>
                                        <p:cTn id="22" dur="26">
                                          <p:stCondLst>
                                            <p:cond delay="1642"/>
                                          </p:stCondLst>
                                        </p:cTn>
                                        <p:tgtEl>
                                          <p:spTgt spid="12"/>
                                        </p:tgtEl>
                                      </p:cBhvr>
                                      <p:to x="100000" y="90000"/>
                                    </p:animScale>
                                    <p:animScale>
                                      <p:cBhvr>
                                        <p:cTn id="23" dur="166" decel="50000">
                                          <p:stCondLst>
                                            <p:cond delay="1668"/>
                                          </p:stCondLst>
                                        </p:cTn>
                                        <p:tgtEl>
                                          <p:spTgt spid="12"/>
                                        </p:tgtEl>
                                      </p:cBhvr>
                                      <p:to x="100000" y="100000"/>
                                    </p:animScale>
                                    <p:animScale>
                                      <p:cBhvr>
                                        <p:cTn id="24" dur="26">
                                          <p:stCondLst>
                                            <p:cond delay="1808"/>
                                          </p:stCondLst>
                                        </p:cTn>
                                        <p:tgtEl>
                                          <p:spTgt spid="12"/>
                                        </p:tgtEl>
                                      </p:cBhvr>
                                      <p:to x="100000" y="95000"/>
                                    </p:animScale>
                                    <p:animScale>
                                      <p:cBhvr>
                                        <p:cTn id="25" dur="166" decel="50000">
                                          <p:stCondLst>
                                            <p:cond delay="1834"/>
                                          </p:stCondLst>
                                        </p:cTn>
                                        <p:tgtEl>
                                          <p:spTgt spid="12"/>
                                        </p:tgtEl>
                                      </p:cBhvr>
                                      <p:to x="100000" y="100000"/>
                                    </p:animScale>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par>
                                <p:cTn id="30" presetID="21" presetClass="entr" presetSubtype="1" fill="hold" nodeType="withEffect">
                                  <p:stCondLst>
                                    <p:cond delay="0"/>
                                  </p:stCondLst>
                                  <p:childTnLst>
                                    <p:set>
                                      <p:cBhvr>
                                        <p:cTn id="31" dur="1" fill="hold">
                                          <p:stCondLst>
                                            <p:cond delay="0"/>
                                          </p:stCondLst>
                                        </p:cTn>
                                        <p:tgtEl>
                                          <p:spTgt spid="252954"/>
                                        </p:tgtEl>
                                        <p:attrNameLst>
                                          <p:attrName>style.visibility</p:attrName>
                                        </p:attrNameLst>
                                      </p:cBhvr>
                                      <p:to>
                                        <p:strVal val="visible"/>
                                      </p:to>
                                    </p:set>
                                    <p:animEffect transition="in" filter="wheel(1)">
                                      <p:cBhvr>
                                        <p:cTn id="32" dur="2000"/>
                                        <p:tgtEl>
                                          <p:spTgt spid="2529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冷却液温度传感器</a:t>
            </a:r>
            <a:endParaRPr 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检修</a:t>
            </a:r>
            <a:endParaRPr lang="zh-CN" altLang="en-US" sz="2400">
              <a:latin typeface="微软雅黑" panose="020B0503020204020204" charset="-122"/>
              <a:ea typeface="微软雅黑" panose="020B0503020204020204" charset="-122"/>
            </a:endParaRPr>
          </a:p>
        </p:txBody>
      </p:sp>
      <p:sp>
        <p:nvSpPr>
          <p:cNvPr id="12" name="矩形 11"/>
          <p:cNvSpPr/>
          <p:nvPr/>
        </p:nvSpPr>
        <p:spPr>
          <a:xfrm>
            <a:off x="744220" y="1390650"/>
            <a:ext cx="6964045" cy="1014730"/>
          </a:xfrm>
          <a:prstGeom prst="rect">
            <a:avLst/>
          </a:prstGeom>
          <a:noFill/>
          <a:ln w="9525">
            <a:noFill/>
          </a:ln>
        </p:spPr>
        <p:txBody>
          <a:bodyPr wrap="square">
            <a:spAutoFit/>
          </a:bodyPr>
          <a:p>
            <a:pPr fontAlgn="auto">
              <a:lnSpc>
                <a:spcPct val="150000"/>
              </a:lnSpc>
            </a:pPr>
            <a:r>
              <a:rPr lang="en-US" altLang="zh-CN" sz="2000" b="1" spc="200" dirty="0">
                <a:uFillTx/>
                <a:latin typeface="微软雅黑" panose="020B0503020204020204" charset="-122"/>
                <a:ea typeface="微软雅黑" panose="020B0503020204020204" charset="-122"/>
                <a:sym typeface="+mn-ea"/>
              </a:rPr>
              <a:t>4.</a:t>
            </a:r>
            <a:r>
              <a:rPr lang="zh-CN" sz="2000" b="1" spc="200" dirty="0">
                <a:uFillTx/>
                <a:latin typeface="微软雅黑" panose="020B0503020204020204" charset="-122"/>
                <a:ea typeface="微软雅黑" panose="020B0503020204020204" charset="-122"/>
                <a:sym typeface="+mn-ea"/>
              </a:rPr>
              <a:t>检查传感器导线、插头和接口是否正确连接，是否有断裂和腐蚀</a:t>
            </a:r>
            <a:endParaRPr lang="zh-CN" sz="2000" b="1" spc="200" dirty="0">
              <a:uFillTx/>
              <a:latin typeface="微软雅黑" panose="020B0503020204020204" charset="-122"/>
              <a:ea typeface="微软雅黑" panose="020B0503020204020204" charset="-122"/>
              <a:sym typeface="+mn-ea"/>
            </a:endParaRPr>
          </a:p>
        </p:txBody>
      </p:sp>
      <p:grpSp>
        <p:nvGrpSpPr>
          <p:cNvPr id="7" name="组合 6"/>
          <p:cNvGrpSpPr/>
          <p:nvPr/>
        </p:nvGrpSpPr>
        <p:grpSpPr>
          <a:xfrm>
            <a:off x="3714750" y="2405380"/>
            <a:ext cx="4762500" cy="3571240"/>
            <a:chOff x="5511" y="3495"/>
            <a:chExt cx="7500" cy="5624"/>
          </a:xfrm>
        </p:grpSpPr>
        <p:pic>
          <p:nvPicPr>
            <p:cNvPr id="5" name="图片 4"/>
            <p:cNvPicPr>
              <a:picLocks noChangeAspect="1"/>
            </p:cNvPicPr>
            <p:nvPr/>
          </p:nvPicPr>
          <p:blipFill>
            <a:blip r:embed="rId1"/>
            <a:stretch>
              <a:fillRect/>
            </a:stretch>
          </p:blipFill>
          <p:spPr>
            <a:xfrm>
              <a:off x="5511" y="3495"/>
              <a:ext cx="7500" cy="5625"/>
            </a:xfrm>
            <a:prstGeom prst="rect">
              <a:avLst/>
            </a:prstGeom>
          </p:spPr>
        </p:pic>
        <p:sp>
          <p:nvSpPr>
            <p:cNvPr id="6" name="椭圆 5"/>
            <p:cNvSpPr/>
            <p:nvPr/>
          </p:nvSpPr>
          <p:spPr>
            <a:xfrm>
              <a:off x="7840" y="4404"/>
              <a:ext cx="2842" cy="3108"/>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80">
                                          <p:stCondLst>
                                            <p:cond delay="0"/>
                                          </p:stCondLst>
                                        </p:cTn>
                                        <p:tgtEl>
                                          <p:spTgt spid="12"/>
                                        </p:tgtEl>
                                      </p:cBhvr>
                                    </p:animEffect>
                                    <p:anim calcmode="lin" valueType="num">
                                      <p:cBhvr>
                                        <p:cTn id="1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8" dur="26">
                                          <p:stCondLst>
                                            <p:cond delay="650"/>
                                          </p:stCondLst>
                                        </p:cTn>
                                        <p:tgtEl>
                                          <p:spTgt spid="12"/>
                                        </p:tgtEl>
                                      </p:cBhvr>
                                      <p:to x="100000" y="60000"/>
                                    </p:animScale>
                                    <p:animScale>
                                      <p:cBhvr>
                                        <p:cTn id="19" dur="166" decel="50000">
                                          <p:stCondLst>
                                            <p:cond delay="676"/>
                                          </p:stCondLst>
                                        </p:cTn>
                                        <p:tgtEl>
                                          <p:spTgt spid="12"/>
                                        </p:tgtEl>
                                      </p:cBhvr>
                                      <p:to x="100000" y="100000"/>
                                    </p:animScale>
                                    <p:animScale>
                                      <p:cBhvr>
                                        <p:cTn id="20" dur="26">
                                          <p:stCondLst>
                                            <p:cond delay="1312"/>
                                          </p:stCondLst>
                                        </p:cTn>
                                        <p:tgtEl>
                                          <p:spTgt spid="12"/>
                                        </p:tgtEl>
                                      </p:cBhvr>
                                      <p:to x="100000" y="80000"/>
                                    </p:animScale>
                                    <p:animScale>
                                      <p:cBhvr>
                                        <p:cTn id="21" dur="166" decel="50000">
                                          <p:stCondLst>
                                            <p:cond delay="1338"/>
                                          </p:stCondLst>
                                        </p:cTn>
                                        <p:tgtEl>
                                          <p:spTgt spid="12"/>
                                        </p:tgtEl>
                                      </p:cBhvr>
                                      <p:to x="100000" y="100000"/>
                                    </p:animScale>
                                    <p:animScale>
                                      <p:cBhvr>
                                        <p:cTn id="22" dur="26">
                                          <p:stCondLst>
                                            <p:cond delay="1642"/>
                                          </p:stCondLst>
                                        </p:cTn>
                                        <p:tgtEl>
                                          <p:spTgt spid="12"/>
                                        </p:tgtEl>
                                      </p:cBhvr>
                                      <p:to x="100000" y="90000"/>
                                    </p:animScale>
                                    <p:animScale>
                                      <p:cBhvr>
                                        <p:cTn id="23" dur="166" decel="50000">
                                          <p:stCondLst>
                                            <p:cond delay="1668"/>
                                          </p:stCondLst>
                                        </p:cTn>
                                        <p:tgtEl>
                                          <p:spTgt spid="12"/>
                                        </p:tgtEl>
                                      </p:cBhvr>
                                      <p:to x="100000" y="100000"/>
                                    </p:animScale>
                                    <p:animScale>
                                      <p:cBhvr>
                                        <p:cTn id="24" dur="26">
                                          <p:stCondLst>
                                            <p:cond delay="1808"/>
                                          </p:stCondLst>
                                        </p:cTn>
                                        <p:tgtEl>
                                          <p:spTgt spid="12"/>
                                        </p:tgtEl>
                                      </p:cBhvr>
                                      <p:to x="100000" y="95000"/>
                                    </p:animScale>
                                    <p:animScale>
                                      <p:cBhvr>
                                        <p:cTn id="25" dur="166" decel="50000">
                                          <p:stCondLst>
                                            <p:cond delay="1834"/>
                                          </p:stCondLst>
                                        </p:cTn>
                                        <p:tgtEl>
                                          <p:spTgt spid="1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300" name="Group 44"/>
          <p:cNvGrpSpPr/>
          <p:nvPr/>
        </p:nvGrpSpPr>
        <p:grpSpPr bwMode="auto">
          <a:xfrm>
            <a:off x="744220" y="2397125"/>
            <a:ext cx="2124075" cy="2119630"/>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lstStyle/>
            <a:p>
              <a:pPr marL="0" marR="0" lvl="0" indent="0" algn="ctr" defTabSz="94615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5714" name="等腰三角形 9"/>
          <p:cNvSpPr/>
          <p:nvPr/>
        </p:nvSpPr>
        <p:spPr>
          <a:xfrm rot="16200000" flipH="1" flipV="1">
            <a:off x="2294890" y="2933700"/>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25" name="组合 24"/>
          <p:cNvGrpSpPr/>
          <p:nvPr/>
        </p:nvGrpSpPr>
        <p:grpSpPr>
          <a:xfrm>
            <a:off x="4221480" y="2435225"/>
            <a:ext cx="6712585" cy="2450409"/>
            <a:chOff x="8427" y="1701"/>
            <a:chExt cx="9533" cy="1262"/>
          </a:xfrm>
        </p:grpSpPr>
        <p:sp>
          <p:nvSpPr>
            <p:cNvPr id="23" name="圆角矩形 45063"/>
            <p:cNvSpPr/>
            <p:nvPr/>
          </p:nvSpPr>
          <p:spPr>
            <a:xfrm>
              <a:off x="8427" y="1701"/>
              <a:ext cx="8750" cy="1262"/>
            </a:xfrm>
            <a:prstGeom prst="roundRect">
              <a:avLst>
                <a:gd name="adj" fmla="val 11505"/>
              </a:avLst>
            </a:prstGeom>
            <a:gradFill rotWithShape="1">
              <a:gsLst>
                <a:gs pos="0">
                  <a:schemeClr val="hlink"/>
                </a:gs>
                <a:gs pos="100000">
                  <a:srgbClr val="FFFFFF">
                    <a:alpha val="0"/>
                  </a:srgbClr>
                </a:gs>
              </a:gsLst>
              <a:lin ang="0" scaled="1"/>
              <a:tileRect/>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 name="文本框 3"/>
            <p:cNvSpPr txBox="1"/>
            <p:nvPr/>
          </p:nvSpPr>
          <p:spPr>
            <a:xfrm>
              <a:off x="8427" y="1747"/>
              <a:ext cx="9533" cy="1188"/>
            </a:xfrm>
            <a:prstGeom prst="rect">
              <a:avLst/>
            </a:prstGeom>
            <a:noFill/>
          </p:spPr>
          <p:txBody>
            <a:bodyPr wrap="square" rtlCol="0">
              <a:spAutoFit/>
            </a:bodyPr>
            <a:lstStyle/>
            <a:p>
              <a:pPr>
                <a:lnSpc>
                  <a:spcPct val="150000"/>
                </a:lnSpc>
              </a:pPr>
              <a:r>
                <a:rPr sz="2400" spc="200">
                  <a:uFillTx/>
                  <a:latin typeface="微软雅黑" panose="020B0503020204020204" charset="-122"/>
                  <a:ea typeface="微软雅黑" panose="020B0503020204020204" charset="-122"/>
                </a:rPr>
                <a:t>把</a:t>
              </a:r>
              <a:r>
                <a:rPr sz="2400" b="1" spc="200">
                  <a:uFillTx/>
                  <a:latin typeface="微软雅黑" panose="020B0503020204020204" charset="-122"/>
                  <a:ea typeface="微软雅黑" panose="020B0503020204020204" charset="-122"/>
                </a:rPr>
                <a:t>进气温度</a:t>
              </a:r>
              <a:r>
                <a:rPr sz="2400" spc="200">
                  <a:uFillTx/>
                  <a:latin typeface="微软雅黑" panose="020B0503020204020204" charset="-122"/>
                  <a:ea typeface="微软雅黑" panose="020B0503020204020204" charset="-122"/>
                </a:rPr>
                <a:t>转换为电信号并输入ECU，ECU根据此信号确定进气密度，并结合进气量传感器信号精确计算进气质量，从而控制喷油量。</a:t>
              </a:r>
              <a:endParaRPr sz="2400" spc="200">
                <a:uFillTx/>
                <a:latin typeface="微软雅黑" panose="020B0503020204020204" charset="-122"/>
                <a:ea typeface="微软雅黑" panose="020B0503020204020204" charset="-122"/>
              </a:endParaRPr>
            </a:p>
          </p:txBody>
        </p:sp>
      </p:grpSp>
      <p:sp>
        <p:nvSpPr>
          <p:cNvPr id="2" name="矩形 1"/>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进气温度传感器</a:t>
            </a:r>
            <a:endParaRPr lang="zh-CN" sz="2800" b="1" dirty="0">
              <a:latin typeface="微软雅黑" panose="020B0503020204020204" charset="-122"/>
              <a:ea typeface="微软雅黑" panose="020B0503020204020204" charset="-122"/>
              <a:sym typeface="+mn-ea"/>
            </a:endParaRPr>
          </a:p>
        </p:txBody>
      </p:sp>
      <p:sp>
        <p:nvSpPr>
          <p:cNvPr id="5" name="文本框 4"/>
          <p:cNvSpPr txBox="1"/>
          <p:nvPr/>
        </p:nvSpPr>
        <p:spPr>
          <a:xfrm>
            <a:off x="744220" y="3075305"/>
            <a:ext cx="2240280" cy="706755"/>
          </a:xfrm>
          <a:prstGeom prst="rect">
            <a:avLst/>
          </a:prstGeom>
          <a:noFill/>
        </p:spPr>
        <p:txBody>
          <a:bodyPr wrap="square" rtlCol="0" anchor="t">
            <a:spAutoFit/>
          </a:bodyPr>
          <a:p>
            <a:pPr marL="0" marR="0" lvl="0" indent="0" algn="ctr" defTabSz="946150" rtl="0" eaLnBrk="1" fontAlgn="base" latinLnBrk="0" hangingPunct="1">
              <a:lnSpc>
                <a:spcPct val="100000"/>
              </a:lnSpc>
              <a:spcBef>
                <a:spcPct val="0"/>
              </a:spcBef>
              <a:spcAft>
                <a:spcPct val="0"/>
              </a:spcAft>
              <a:buClrTx/>
              <a:buSzTx/>
              <a:buFontTx/>
              <a:buNone/>
              <a:defRPr/>
            </a:pPr>
            <a:r>
              <a:rPr lang="zh-CN" altLang="en-US" sz="40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rPr>
              <a:t>作用</a:t>
            </a:r>
            <a:endParaRPr lang="zh-CN" altLang="en-US" sz="40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2000" fill="hold">
                                          <p:stCondLst>
                                            <p:cond delay="0"/>
                                          </p:stCondLst>
                                        </p:cTn>
                                        <p:tgtEl>
                                          <p:spTgt spid="96300"/>
                                        </p:tgtEl>
                                        <p:attrNameLst>
                                          <p:attrName>style.visibility</p:attrName>
                                        </p:attrNameLst>
                                      </p:cBhvr>
                                      <p:to>
                                        <p:strVal val="visible"/>
                                      </p:to>
                                    </p:set>
                                    <p:anim calcmode="lin" valueType="num">
                                      <p:cBhvr>
                                        <p:cTn id="24" dur="2000" fill="hold"/>
                                        <p:tgtEl>
                                          <p:spTgt spid="96300"/>
                                        </p:tgtEl>
                                        <p:attrNameLst>
                                          <p:attrName>ppt_w</p:attrName>
                                        </p:attrNameLst>
                                      </p:cBhvr>
                                      <p:tavLst>
                                        <p:tav tm="0">
                                          <p:val>
                                            <p:fltVal val="0"/>
                                          </p:val>
                                        </p:tav>
                                        <p:tav tm="100000">
                                          <p:val>
                                            <p:strVal val="#ppt_w"/>
                                          </p:val>
                                        </p:tav>
                                      </p:tavLst>
                                    </p:anim>
                                    <p:anim calcmode="lin" valueType="num">
                                      <p:cBhvr>
                                        <p:cTn id="25" dur="2000" fill="hold"/>
                                        <p:tgtEl>
                                          <p:spTgt spid="96300"/>
                                        </p:tgtEl>
                                        <p:attrNameLst>
                                          <p:attrName>ppt_h</p:attrName>
                                        </p:attrNameLst>
                                      </p:cBhvr>
                                      <p:tavLst>
                                        <p:tav tm="0">
                                          <p:val>
                                            <p:fltVal val="0"/>
                                          </p:val>
                                        </p:tav>
                                        <p:tav tm="100000">
                                          <p:val>
                                            <p:strVal val="#ppt_h"/>
                                          </p:val>
                                        </p:tav>
                                      </p:tavLst>
                                    </p:anim>
                                    <p:anim calcmode="lin" valueType="num">
                                      <p:cBhvr>
                                        <p:cTn id="26" dur="2000" fill="hold"/>
                                        <p:tgtEl>
                                          <p:spTgt spid="96300"/>
                                        </p:tgtEl>
                                        <p:attrNameLst>
                                          <p:attrName>style.rotation</p:attrName>
                                        </p:attrNameLst>
                                      </p:cBhvr>
                                      <p:tavLst>
                                        <p:tav tm="0">
                                          <p:val>
                                            <p:fltVal val="360"/>
                                          </p:val>
                                        </p:tav>
                                        <p:tav tm="100000">
                                          <p:val>
                                            <p:fltVal val="0"/>
                                          </p:val>
                                        </p:tav>
                                      </p:tavLst>
                                    </p:anim>
                                    <p:animEffect transition="in" filter="fade">
                                      <p:cBhvr>
                                        <p:cTn id="27" dur="2000"/>
                                        <p:tgtEl>
                                          <p:spTgt spid="96300"/>
                                        </p:tgtEl>
                                      </p:cBhvr>
                                    </p:animEffect>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115714"/>
                                        </p:tgtEl>
                                        <p:attrNameLst>
                                          <p:attrName>style.visibility</p:attrName>
                                        </p:attrNameLst>
                                      </p:cBhvr>
                                      <p:to>
                                        <p:strVal val="visible"/>
                                      </p:to>
                                    </p:set>
                                    <p:anim calcmode="lin" valueType="num">
                                      <p:cBhvr>
                                        <p:cTn id="32" dur="500" fill="hold"/>
                                        <p:tgtEl>
                                          <p:spTgt spid="115714"/>
                                        </p:tgtEl>
                                        <p:attrNameLst>
                                          <p:attrName>ppt_w</p:attrName>
                                        </p:attrNameLst>
                                      </p:cBhvr>
                                      <p:tavLst>
                                        <p:tav tm="0">
                                          <p:val>
                                            <p:fltVal val="0"/>
                                          </p:val>
                                        </p:tav>
                                        <p:tav tm="100000">
                                          <p:val>
                                            <p:strVal val="#ppt_w"/>
                                          </p:val>
                                        </p:tav>
                                      </p:tavLst>
                                    </p:anim>
                                    <p:anim calcmode="lin" valueType="num">
                                      <p:cBhvr>
                                        <p:cTn id="33"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1000" fill="hold"/>
                                        <p:tgtEl>
                                          <p:spTgt spid="25"/>
                                        </p:tgtEl>
                                        <p:attrNameLst>
                                          <p:attrName>ppt_w</p:attrName>
                                        </p:attrNameLst>
                                      </p:cBhvr>
                                      <p:tavLst>
                                        <p:tav tm="0">
                                          <p:val>
                                            <p:strVal val="#ppt_w*0.70"/>
                                          </p:val>
                                        </p:tav>
                                        <p:tav tm="100000">
                                          <p:val>
                                            <p:strVal val="#ppt_w"/>
                                          </p:val>
                                        </p:tav>
                                      </p:tavLst>
                                    </p:anim>
                                    <p:anim calcmode="lin" valueType="num">
                                      <p:cBhvr>
                                        <p:cTn id="39" dur="1000" fill="hold"/>
                                        <p:tgtEl>
                                          <p:spTgt spid="25"/>
                                        </p:tgtEl>
                                        <p:attrNameLst>
                                          <p:attrName>ppt_h</p:attrName>
                                        </p:attrNameLst>
                                      </p:cBhvr>
                                      <p:tavLst>
                                        <p:tav tm="0">
                                          <p:val>
                                            <p:strVal val="#ppt_h"/>
                                          </p:val>
                                        </p:tav>
                                        <p:tav tm="100000">
                                          <p:val>
                                            <p:strVal val="#ppt_h"/>
                                          </p:val>
                                        </p:tav>
                                      </p:tavLst>
                                    </p:anim>
                                    <p:animEffect transition="in" filter="fade">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进气温度传感器</a:t>
            </a:r>
            <a:endParaRPr lang="zh-CN" sz="2800" b="1" dirty="0">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1"/>
          <a:srcRect t="18879"/>
          <a:stretch>
            <a:fillRect/>
          </a:stretch>
        </p:blipFill>
        <p:spPr>
          <a:xfrm>
            <a:off x="5104130" y="3253740"/>
            <a:ext cx="4697730" cy="2638425"/>
          </a:xfrm>
          <a:prstGeom prst="rect">
            <a:avLst/>
          </a:prstGeom>
        </p:spPr>
      </p:pic>
      <p:sp>
        <p:nvSpPr>
          <p:cNvPr id="38929" name="矩形 216081"/>
          <p:cNvSpPr/>
          <p:nvPr/>
        </p:nvSpPr>
        <p:spPr>
          <a:xfrm>
            <a:off x="1210945" y="1226185"/>
            <a:ext cx="9192260" cy="1673860"/>
          </a:xfrm>
          <a:prstGeom prst="rect">
            <a:avLst/>
          </a:prstGeom>
          <a:noFill/>
          <a:ln w="9525">
            <a:noFill/>
          </a:ln>
        </p:spPr>
        <p:txBody>
          <a:bodyPr anchor="t"/>
          <a:p>
            <a:pPr fontAlgn="auto">
              <a:lnSpc>
                <a:spcPct val="150000"/>
              </a:lnSpc>
              <a:spcBef>
                <a:spcPts val="0"/>
              </a:spcBef>
            </a:pPr>
            <a:r>
              <a:rPr lang="en-US" altLang="zh-CN" sz="2400" b="1" dirty="0">
                <a:solidFill>
                  <a:schemeClr val="accent2"/>
                </a:solidFill>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在采用叶片式、卡门旋涡式空气流量计和进气歧管绝对压力传感器进行进气量检测的发动机上，由于上述计量装置</a:t>
            </a:r>
            <a:r>
              <a:rPr sz="2400" b="1" dirty="0">
                <a:latin typeface="微软雅黑" panose="020B0503020204020204" charset="-122"/>
                <a:ea typeface="微软雅黑" panose="020B0503020204020204" charset="-122"/>
                <a:cs typeface="微软雅黑" panose="020B0503020204020204" charset="-122"/>
              </a:rPr>
              <a:t>检测的是空气的体积流量</a:t>
            </a:r>
            <a:r>
              <a:rPr sz="2400" dirty="0">
                <a:latin typeface="微软雅黑" panose="020B0503020204020204" charset="-122"/>
                <a:ea typeface="微软雅黑" panose="020B0503020204020204" charset="-122"/>
                <a:cs typeface="微软雅黑" panose="020B0503020204020204" charset="-122"/>
              </a:rPr>
              <a:t>，因而需要进气温度传感器确定</a:t>
            </a:r>
            <a:r>
              <a:rPr sz="2400" b="1" dirty="0">
                <a:latin typeface="微软雅黑" panose="020B0503020204020204" charset="-122"/>
                <a:ea typeface="微软雅黑" panose="020B0503020204020204" charset="-122"/>
                <a:cs typeface="微软雅黑" panose="020B0503020204020204" charset="-122"/>
              </a:rPr>
              <a:t>进气密度</a:t>
            </a:r>
            <a:r>
              <a:rPr sz="2400" dirty="0">
                <a:latin typeface="微软雅黑" panose="020B0503020204020204" charset="-122"/>
                <a:ea typeface="微软雅黑" panose="020B0503020204020204" charset="-122"/>
                <a:cs typeface="微软雅黑" panose="020B0503020204020204" charset="-122"/>
              </a:rPr>
              <a:t>，</a:t>
            </a:r>
            <a:r>
              <a:rPr sz="2400" b="1" dirty="0">
                <a:latin typeface="微软雅黑" panose="020B0503020204020204" charset="-122"/>
                <a:ea typeface="微软雅黑" panose="020B0503020204020204" charset="-122"/>
                <a:cs typeface="微软雅黑" panose="020B0503020204020204" charset="-122"/>
              </a:rPr>
              <a:t>计算进气质量</a:t>
            </a:r>
            <a:r>
              <a:rPr sz="2400" dirty="0">
                <a:latin typeface="微软雅黑" panose="020B0503020204020204" charset="-122"/>
                <a:ea typeface="微软雅黑" panose="020B0503020204020204" charset="-122"/>
                <a:cs typeface="微软雅黑" panose="020B0503020204020204" charset="-122"/>
              </a:rPr>
              <a:t>。</a:t>
            </a:r>
            <a:endParaRPr sz="2400" dirty="0">
              <a:latin typeface="微软雅黑" panose="020B0503020204020204" charset="-122"/>
              <a:ea typeface="微软雅黑" panose="020B0503020204020204" charset="-122"/>
              <a:cs typeface="微软雅黑" panose="020B0503020204020204" charset="-122"/>
            </a:endParaRPr>
          </a:p>
        </p:txBody>
      </p:sp>
      <p:sp>
        <p:nvSpPr>
          <p:cNvPr id="36" name="圆角矩形标注 35"/>
          <p:cNvSpPr/>
          <p:nvPr/>
        </p:nvSpPr>
        <p:spPr>
          <a:xfrm>
            <a:off x="1333500" y="3823335"/>
            <a:ext cx="2853055" cy="1974215"/>
          </a:xfrm>
          <a:prstGeom prst="wedgeRoundRectCallout">
            <a:avLst>
              <a:gd name="adj1" fmla="val 127275"/>
              <a:gd name="adj2" fmla="val 10308"/>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400" dirty="0">
                <a:latin typeface="微软雅黑" panose="020B0503020204020204" charset="-122"/>
                <a:ea typeface="微软雅黑" panose="020B0503020204020204" charset="-122"/>
                <a:cs typeface="微软雅黑" panose="020B0503020204020204" charset="-122"/>
                <a:sym typeface="+mn-ea"/>
              </a:rPr>
              <a:t>与进气歧管绝对压力传感器布置在一起，安装在进气管内。</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38929">
                                            <p:txEl>
                                              <p:pRg st="0" end="0"/>
                                            </p:txEl>
                                          </p:spTgt>
                                        </p:tgtEl>
                                        <p:attrNameLst>
                                          <p:attrName>style.visibility</p:attrName>
                                        </p:attrNameLst>
                                      </p:cBhvr>
                                      <p:to>
                                        <p:strVal val="visible"/>
                                      </p:to>
                                    </p:set>
                                    <p:anim calcmode="discrete" valueType="clr">
                                      <p:cBhvr override="childStyle">
                                        <p:cTn id="12" dur="80"/>
                                        <p:tgtEl>
                                          <p:spTgt spid="3892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8929">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8929">
                                            <p:txEl>
                                              <p:pRg st="0" end="0"/>
                                            </p:txEl>
                                          </p:spTgt>
                                        </p:tgtEl>
                                        <p:attrNameLst>
                                          <p:attrName>fill.type</p:attrName>
                                        </p:attrNameLst>
                                      </p:cBhvr>
                                      <p:to>
                                        <p:strVal val="solid"/>
                                      </p:to>
                                    </p:set>
                                  </p:childTnLst>
                                </p:cTn>
                              </p:par>
                            </p:childTnLst>
                          </p:cTn>
                        </p:par>
                        <p:par>
                          <p:cTn id="15" fill="hold">
                            <p:stCondLst>
                              <p:cond delay="3559"/>
                            </p:stCondLst>
                            <p:childTnLst>
                              <p:par>
                                <p:cTn id="16" presetID="22" presetClass="entr" presetSubtype="1"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
          <p:cNvPicPr>
            <a:picLocks noChangeAspect="1"/>
          </p:cNvPicPr>
          <p:nvPr/>
        </p:nvPicPr>
        <p:blipFill>
          <a:blip r:embed="rId1"/>
          <a:stretch>
            <a:fillRect/>
          </a:stretch>
        </p:blipFill>
        <p:spPr>
          <a:xfrm>
            <a:off x="1333500" y="1998980"/>
            <a:ext cx="4509135" cy="3233420"/>
          </a:xfrm>
          <a:prstGeom prst="rect">
            <a:avLst/>
          </a:prstGeom>
        </p:spPr>
      </p:pic>
      <p:sp>
        <p:nvSpPr>
          <p:cNvPr id="2" name="矩形 1"/>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进气温度传感器</a:t>
            </a:r>
            <a:endParaRPr lang="zh-CN" sz="2800" b="1" dirty="0">
              <a:latin typeface="微软雅黑" panose="020B0503020204020204" charset="-122"/>
              <a:ea typeface="微软雅黑" panose="020B0503020204020204" charset="-122"/>
              <a:sym typeface="+mn-ea"/>
            </a:endParaRPr>
          </a:p>
        </p:txBody>
      </p:sp>
      <p:sp>
        <p:nvSpPr>
          <p:cNvPr id="36" name="圆角矩形标注 35"/>
          <p:cNvSpPr/>
          <p:nvPr/>
        </p:nvSpPr>
        <p:spPr>
          <a:xfrm>
            <a:off x="6644640" y="2698115"/>
            <a:ext cx="4020185" cy="2235835"/>
          </a:xfrm>
          <a:prstGeom prst="wedgeRoundRectCallout">
            <a:avLst>
              <a:gd name="adj1" fmla="val -67004"/>
              <a:gd name="adj2" fmla="val -19250"/>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dirty="0">
                <a:latin typeface="微软雅黑" panose="020B0503020204020204" charset="-122"/>
                <a:ea typeface="微软雅黑" panose="020B0503020204020204" charset="-122"/>
                <a:cs typeface="微软雅黑" panose="020B0503020204020204" charset="-122"/>
                <a:sym typeface="+mn-ea"/>
              </a:rPr>
              <a:t>内部也是一个具有</a:t>
            </a:r>
            <a:r>
              <a:rPr lang="zh-CN" altLang="en-US" sz="2400" b="1" dirty="0">
                <a:latin typeface="微软雅黑" panose="020B0503020204020204" charset="-122"/>
                <a:ea typeface="微软雅黑" panose="020B0503020204020204" charset="-122"/>
                <a:cs typeface="微软雅黑" panose="020B0503020204020204" charset="-122"/>
                <a:sym typeface="+mn-ea"/>
              </a:rPr>
              <a:t>负温度电阻系数的热敏电阻</a:t>
            </a:r>
            <a:r>
              <a:rPr lang="zh-CN" altLang="en-US" sz="2400" dirty="0">
                <a:latin typeface="微软雅黑" panose="020B0503020204020204" charset="-122"/>
                <a:ea typeface="微软雅黑" panose="020B0503020204020204" charset="-122"/>
                <a:cs typeface="微软雅黑" panose="020B0503020204020204" charset="-122"/>
                <a:sym typeface="+mn-ea"/>
              </a:rPr>
              <a:t>，外部用环氧树脂密封。</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901825" y="4933950"/>
            <a:ext cx="3745865" cy="398780"/>
          </a:xfrm>
          <a:prstGeom prst="rect">
            <a:avLst/>
          </a:prstGeom>
          <a:noFill/>
        </p:spPr>
        <p:txBody>
          <a:bodyPr wrap="square" rtlCol="0">
            <a:spAutoFit/>
          </a:bodyPr>
          <a:p>
            <a:r>
              <a:rPr lang="zh-CN" altLang="en-US" sz="2000">
                <a:latin typeface="微软雅黑" panose="020B0503020204020204" charset="-122"/>
                <a:ea typeface="微软雅黑" panose="020B0503020204020204" charset="-122"/>
              </a:rPr>
              <a:t>进气温度传感器及温度特性</a:t>
            </a:r>
            <a:endParaRPr lang="zh-CN" altLang="en-US" sz="200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par>
                                <p:cTn id="13" presetID="5" presetClass="entr" presetSubtype="10" fill="hold" grpId="0" nodeType="withEffect">
                                  <p:stCondLst>
                                    <p:cond delay="0"/>
                                  </p:stCondLst>
                                  <p:childTnLst>
                                    <p:set>
                                      <p:cBhvr>
                                        <p:cTn id="14" dur="500"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进气温度传感器</a:t>
            </a:r>
            <a:endParaRPr lang="zh-CN" sz="2800" b="1" dirty="0">
              <a:latin typeface="微软雅黑" panose="020B0503020204020204" charset="-122"/>
              <a:ea typeface="微软雅黑" panose="020B0503020204020204" charset="-122"/>
              <a:sym typeface="+mn-ea"/>
            </a:endParaRPr>
          </a:p>
        </p:txBody>
      </p:sp>
      <p:sp>
        <p:nvSpPr>
          <p:cNvPr id="36" name="圆角矩形标注 35"/>
          <p:cNvSpPr/>
          <p:nvPr/>
        </p:nvSpPr>
        <p:spPr>
          <a:xfrm>
            <a:off x="7750810" y="2058035"/>
            <a:ext cx="3006090" cy="2385060"/>
          </a:xfrm>
          <a:prstGeom prst="wedgeRoundRectCallout">
            <a:avLst>
              <a:gd name="adj1" fmla="val -79379"/>
              <a:gd name="adj2" fmla="val -13782"/>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400" dirty="0">
                <a:latin typeface="微软雅黑" panose="020B0503020204020204" charset="-122"/>
                <a:ea typeface="微软雅黑" panose="020B0503020204020204" charset="-122"/>
                <a:cs typeface="微软雅黑" panose="020B0503020204020204" charset="-122"/>
                <a:sym typeface="+mn-ea"/>
              </a:rPr>
              <a:t>进气温度传感器和ECU的连接方式也</a:t>
            </a:r>
            <a:r>
              <a:rPr lang="zh-CN" altLang="en-US" sz="2400" b="1" dirty="0">
                <a:latin typeface="微软雅黑" panose="020B0503020204020204" charset="-122"/>
                <a:ea typeface="微软雅黑" panose="020B0503020204020204" charset="-122"/>
                <a:cs typeface="微软雅黑" panose="020B0503020204020204" charset="-122"/>
                <a:sym typeface="+mn-ea"/>
              </a:rPr>
              <a:t>与冷却液温度传感器相同</a:t>
            </a:r>
            <a:r>
              <a:rPr lang="zh-CN" altLang="en-US"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pic>
        <p:nvPicPr>
          <p:cNvPr id="252953" name="图片 252952"/>
          <p:cNvPicPr>
            <a:picLocks noChangeAspect="1"/>
          </p:cNvPicPr>
          <p:nvPr/>
        </p:nvPicPr>
        <p:blipFill>
          <a:blip r:embed="rId1"/>
          <a:stretch>
            <a:fillRect/>
          </a:stretch>
        </p:blipFill>
        <p:spPr>
          <a:xfrm>
            <a:off x="1621155" y="1815465"/>
            <a:ext cx="5139055" cy="2459355"/>
          </a:xfrm>
          <a:prstGeom prst="rect">
            <a:avLst/>
          </a:prstGeom>
          <a:noFill/>
          <a:ln w="9525">
            <a:noFill/>
          </a:ln>
        </p:spPr>
      </p:pic>
      <p:sp>
        <p:nvSpPr>
          <p:cNvPr id="7" name="文本框 6"/>
          <p:cNvSpPr txBox="1"/>
          <p:nvPr/>
        </p:nvSpPr>
        <p:spPr>
          <a:xfrm>
            <a:off x="2729865" y="4442460"/>
            <a:ext cx="3639820" cy="706755"/>
          </a:xfrm>
          <a:prstGeom prst="rect">
            <a:avLst/>
          </a:prstGeom>
          <a:noFill/>
        </p:spPr>
        <p:txBody>
          <a:bodyPr wrap="square" rtlCol="0">
            <a:spAutoFit/>
          </a:bodyPr>
          <a:p>
            <a:pPr algn="ctr"/>
            <a:r>
              <a:rPr lang="zh-CN" altLang="en-US" sz="2000">
                <a:latin typeface="微软雅黑" panose="020B0503020204020204" charset="-122"/>
                <a:ea typeface="微软雅黑" panose="020B0503020204020204" charset="-122"/>
                <a:cs typeface="微软雅黑" panose="020B0503020204020204" charset="-122"/>
              </a:rPr>
              <a:t>进气温度传感器与发动机</a:t>
            </a:r>
            <a:r>
              <a:rPr lang="en-US" altLang="zh-CN" sz="2000">
                <a:latin typeface="微软雅黑" panose="020B0503020204020204" charset="-122"/>
                <a:ea typeface="微软雅黑" panose="020B0503020204020204" charset="-122"/>
                <a:cs typeface="微软雅黑" panose="020B0503020204020204" charset="-122"/>
              </a:rPr>
              <a:t>ECU</a:t>
            </a:r>
            <a:r>
              <a:rPr lang="zh-CN" altLang="en-US" sz="2000">
                <a:latin typeface="微软雅黑" panose="020B0503020204020204" charset="-122"/>
                <a:ea typeface="微软雅黑" panose="020B0503020204020204" charset="-122"/>
                <a:cs typeface="微软雅黑" panose="020B0503020204020204" charset="-122"/>
              </a:rPr>
              <a:t>的连接电路图</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52953"/>
                                        </p:tgtEl>
                                        <p:attrNameLst>
                                          <p:attrName>style.visibility</p:attrName>
                                        </p:attrNameLst>
                                      </p:cBhvr>
                                      <p:to>
                                        <p:strVal val="visible"/>
                                      </p:to>
                                    </p:set>
                                    <p:animEffect transition="in" filter="wheel(1)">
                                      <p:cBhvr>
                                        <p:cTn id="12" dur="2000"/>
                                        <p:tgtEl>
                                          <p:spTgt spid="25295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964565" y="1976120"/>
            <a:ext cx="2401570" cy="2435217"/>
            <a:chOff x="7751" y="3849"/>
            <a:chExt cx="3105" cy="3102"/>
          </a:xfrm>
        </p:grpSpPr>
        <p:grpSp>
          <p:nvGrpSpPr>
            <p:cNvPr id="96300" name="Group 44"/>
            <p:cNvGrpSpPr/>
            <p:nvPr/>
          </p:nvGrpSpPr>
          <p:grpSpPr bwMode="auto">
            <a:xfrm>
              <a:off x="7751" y="3849"/>
              <a:ext cx="3105" cy="3102"/>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20" name="文本框 19"/>
            <p:cNvSpPr txBox="1"/>
            <p:nvPr/>
          </p:nvSpPr>
          <p:spPr>
            <a:xfrm>
              <a:off x="8091" y="4812"/>
              <a:ext cx="2431" cy="1214"/>
            </a:xfrm>
            <a:prstGeom prst="rect">
              <a:avLst/>
            </a:prstGeom>
            <a:noFill/>
          </p:spPr>
          <p:txBody>
            <a:bodyPr wrap="square" rtlCol="0" anchor="t">
              <a:spAutoFit/>
            </a:bodyPr>
            <a:p>
              <a:pPr algn="ctr"/>
              <a:r>
                <a:rPr lang="zh-CN" altLang="en-US" sz="28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rPr>
                <a:t>进气温度传感器</a:t>
              </a:r>
              <a:endParaRPr lang="zh-CN" altLang="en-US" sz="28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endParaRPr>
            </a:p>
          </p:txBody>
        </p:sp>
      </p:grpSp>
      <p:sp>
        <p:nvSpPr>
          <p:cNvPr id="21" name="矩形 20"/>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进气温度传感器</a:t>
            </a:r>
            <a:endParaRPr lang="zh-CN" sz="2800" b="1" dirty="0">
              <a:latin typeface="微软雅黑" panose="020B0503020204020204" charset="-122"/>
              <a:ea typeface="微软雅黑" panose="020B0503020204020204" charset="-122"/>
              <a:sym typeface="+mn-ea"/>
            </a:endParaRPr>
          </a:p>
        </p:txBody>
      </p:sp>
      <p:grpSp>
        <p:nvGrpSpPr>
          <p:cNvPr id="35" name="组合 34"/>
          <p:cNvGrpSpPr/>
          <p:nvPr/>
        </p:nvGrpSpPr>
        <p:grpSpPr>
          <a:xfrm>
            <a:off x="3596640" y="2731770"/>
            <a:ext cx="2414270" cy="1007110"/>
            <a:chOff x="5664" y="4302"/>
            <a:chExt cx="3802" cy="1586"/>
          </a:xfrm>
        </p:grpSpPr>
        <p:sp>
          <p:nvSpPr>
            <p:cNvPr id="28" name="虚尾箭头 27"/>
            <p:cNvSpPr/>
            <p:nvPr/>
          </p:nvSpPr>
          <p:spPr>
            <a:xfrm>
              <a:off x="5664" y="4302"/>
              <a:ext cx="3802" cy="1586"/>
            </a:xfrm>
            <a:prstGeom prst="stripedRightArrow">
              <a:avLst>
                <a:gd name="adj1" fmla="val 58253"/>
                <a:gd name="adj2" fmla="val 50000"/>
              </a:avLst>
            </a:prstGeom>
            <a:gradFill>
              <a:gsLst>
                <a:gs pos="48000">
                  <a:srgbClr val="00B0F0">
                    <a:alpha val="34000"/>
                  </a:srgbClr>
                </a:gs>
                <a:gs pos="100000">
                  <a:srgbClr val="034373"/>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6649" y="4571"/>
              <a:ext cx="2055" cy="919"/>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rPr>
                <a:t>失效</a:t>
              </a:r>
              <a:endParaRPr lang="zh-CN" altLang="en-US" sz="3200" b="1">
                <a:latin typeface="微软雅黑" panose="020B0503020204020204" charset="-122"/>
                <a:ea typeface="微软雅黑" panose="020B0503020204020204" charset="-122"/>
              </a:endParaRPr>
            </a:p>
          </p:txBody>
        </p:sp>
      </p:grpSp>
      <p:grpSp>
        <p:nvGrpSpPr>
          <p:cNvPr id="42" name="组合 41"/>
          <p:cNvGrpSpPr/>
          <p:nvPr/>
        </p:nvGrpSpPr>
        <p:grpSpPr>
          <a:xfrm>
            <a:off x="6010910" y="1147445"/>
            <a:ext cx="2425700" cy="1755140"/>
            <a:chOff x="10567" y="1808"/>
            <a:chExt cx="3820" cy="2764"/>
          </a:xfrm>
        </p:grpSpPr>
        <p:sp>
          <p:nvSpPr>
            <p:cNvPr id="36" name="爆炸形 1 35"/>
            <p:cNvSpPr/>
            <p:nvPr/>
          </p:nvSpPr>
          <p:spPr>
            <a:xfrm>
              <a:off x="10567" y="1808"/>
              <a:ext cx="3820" cy="2764"/>
            </a:xfrm>
            <a:prstGeom prst="irregularSeal1">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nvSpPr>
          <p:spPr>
            <a:xfrm>
              <a:off x="11222" y="2779"/>
              <a:ext cx="2803" cy="822"/>
            </a:xfrm>
            <a:prstGeom prst="rect">
              <a:avLst/>
            </a:prstGeom>
            <a:noFill/>
          </p:spPr>
          <p:txBody>
            <a:bodyPr wrap="square" rtlCol="0">
              <a:spAutoFit/>
            </a:bodyPr>
            <a:p>
              <a:r>
                <a:rPr lang="zh-CN" altLang="en-US" sz="2800">
                  <a:latin typeface="微软雅黑" panose="020B0503020204020204" charset="-122"/>
                  <a:ea typeface="微软雅黑" panose="020B0503020204020204" charset="-122"/>
                </a:rPr>
                <a:t>起动困难</a:t>
              </a:r>
              <a:endParaRPr lang="zh-CN" altLang="en-US" sz="2800">
                <a:latin typeface="微软雅黑" panose="020B0503020204020204" charset="-122"/>
                <a:ea typeface="微软雅黑" panose="020B0503020204020204" charset="-122"/>
              </a:endParaRPr>
            </a:p>
          </p:txBody>
        </p:sp>
      </p:grpSp>
      <p:grpSp>
        <p:nvGrpSpPr>
          <p:cNvPr id="44" name="组合 43"/>
          <p:cNvGrpSpPr/>
          <p:nvPr/>
        </p:nvGrpSpPr>
        <p:grpSpPr>
          <a:xfrm>
            <a:off x="6087745" y="3486150"/>
            <a:ext cx="2425700" cy="1755140"/>
            <a:chOff x="10567" y="1808"/>
            <a:chExt cx="3820" cy="2764"/>
          </a:xfrm>
        </p:grpSpPr>
        <p:sp>
          <p:nvSpPr>
            <p:cNvPr id="46" name="爆炸形 1 45"/>
            <p:cNvSpPr/>
            <p:nvPr/>
          </p:nvSpPr>
          <p:spPr>
            <a:xfrm>
              <a:off x="10567" y="1808"/>
              <a:ext cx="3820" cy="2764"/>
            </a:xfrm>
            <a:prstGeom prst="irregularSeal1">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nvSpPr>
          <p:spPr>
            <a:xfrm>
              <a:off x="11222" y="2779"/>
              <a:ext cx="2803" cy="822"/>
            </a:xfrm>
            <a:prstGeom prst="rect">
              <a:avLst/>
            </a:prstGeom>
            <a:noFill/>
          </p:spPr>
          <p:txBody>
            <a:bodyPr wrap="square" rtlCol="0">
              <a:spAutoFit/>
            </a:bodyPr>
            <a:p>
              <a:r>
                <a:rPr lang="zh-CN" altLang="en-US" sz="2800">
                  <a:latin typeface="微软雅黑" panose="020B0503020204020204" charset="-122"/>
                  <a:ea typeface="微软雅黑" panose="020B0503020204020204" charset="-122"/>
                </a:rPr>
                <a:t>怠速不稳</a:t>
              </a:r>
              <a:endParaRPr lang="zh-CN" altLang="en-US" sz="2800">
                <a:latin typeface="微软雅黑" panose="020B0503020204020204" charset="-122"/>
                <a:ea typeface="微软雅黑" panose="020B0503020204020204" charset="-122"/>
              </a:endParaRPr>
            </a:p>
          </p:txBody>
        </p:sp>
      </p:grpSp>
      <p:grpSp>
        <p:nvGrpSpPr>
          <p:cNvPr id="50" name="组合 49"/>
          <p:cNvGrpSpPr/>
          <p:nvPr/>
        </p:nvGrpSpPr>
        <p:grpSpPr>
          <a:xfrm>
            <a:off x="8726170" y="1976120"/>
            <a:ext cx="2425700" cy="2126615"/>
            <a:chOff x="10567" y="1808"/>
            <a:chExt cx="3820" cy="2764"/>
          </a:xfrm>
        </p:grpSpPr>
        <p:sp>
          <p:nvSpPr>
            <p:cNvPr id="51" name="爆炸形 1 50"/>
            <p:cNvSpPr/>
            <p:nvPr/>
          </p:nvSpPr>
          <p:spPr>
            <a:xfrm>
              <a:off x="10567" y="1808"/>
              <a:ext cx="3820" cy="2764"/>
            </a:xfrm>
            <a:prstGeom prst="irregularSeal1">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文本框 51"/>
            <p:cNvSpPr txBox="1"/>
            <p:nvPr/>
          </p:nvSpPr>
          <p:spPr>
            <a:xfrm>
              <a:off x="11076" y="2532"/>
              <a:ext cx="2803" cy="1239"/>
            </a:xfrm>
            <a:prstGeom prst="rect">
              <a:avLst/>
            </a:prstGeom>
            <a:noFill/>
          </p:spPr>
          <p:txBody>
            <a:bodyPr wrap="square" rtlCol="0">
              <a:spAutoFit/>
            </a:bodyPr>
            <a:p>
              <a:pPr algn="ctr"/>
              <a:r>
                <a:rPr lang="zh-CN" altLang="en-US" sz="2800">
                  <a:latin typeface="微软雅黑" panose="020B0503020204020204" charset="-122"/>
                  <a:ea typeface="微软雅黑" panose="020B0503020204020204" charset="-122"/>
                </a:rPr>
                <a:t>排放污染物增加</a:t>
              </a:r>
              <a:endParaRPr lang="zh-CN" altLang="en-US" sz="2800">
                <a:latin typeface="微软雅黑" panose="020B0503020204020204" charset="-122"/>
                <a:ea typeface="微软雅黑" panose="020B0503020204020204" charset="-122"/>
              </a:endParaRPr>
            </a:p>
          </p:txBody>
        </p:sp>
      </p:grpSp>
      <p:sp>
        <p:nvSpPr>
          <p:cNvPr id="2" name="圆角矩形标注 1"/>
          <p:cNvSpPr/>
          <p:nvPr/>
        </p:nvSpPr>
        <p:spPr>
          <a:xfrm>
            <a:off x="1227455" y="5278755"/>
            <a:ext cx="4135120" cy="1200785"/>
          </a:xfrm>
          <a:prstGeom prst="wedgeRoundRectCallout">
            <a:avLst>
              <a:gd name="adj1" fmla="val -19623"/>
              <a:gd name="adj2" fmla="val -113564"/>
              <a:gd name="adj3" fmla="val 16667"/>
            </a:avLst>
          </a:prstGeom>
          <a:noFill/>
          <a:ln w="28575" cap="flat" cmpd="sng">
            <a:solidFill>
              <a:srgbClr val="00B050"/>
            </a:solidFill>
            <a:prstDash val="solid"/>
            <a:miter/>
            <a:headEnd type="none" w="med" len="med"/>
            <a:tailEnd type="none" w="med" len="med"/>
          </a:ln>
        </p:spPr>
        <p:txBody>
          <a:bodyPr lIns="0" rIns="0"/>
          <a:p>
            <a:pPr algn="l">
              <a:lnSpc>
                <a:spcPct val="120000"/>
              </a:lnSpc>
            </a:pPr>
            <a:r>
              <a:rPr lang="zh-CN" altLang="en-US" sz="2800" dirty="0">
                <a:latin typeface="微软雅黑" panose="020B0503020204020204" charset="-122"/>
                <a:ea typeface="微软雅黑" panose="020B0503020204020204" charset="-122"/>
                <a:cs typeface="微软雅黑" panose="020B0503020204020204" charset="-122"/>
                <a:sym typeface="+mn-ea"/>
              </a:rPr>
              <a:t>其检测方法与冷却水温度传感器基本相同</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 calcmode="lin" valueType="num">
                                      <p:cBhvr>
                                        <p:cTn id="9" dur="500" fill="hold"/>
                                        <p:tgtEl>
                                          <p:spTgt spid="19"/>
                                        </p:tgtEl>
                                        <p:attrNameLst>
                                          <p:attrName>style.rotation</p:attrName>
                                        </p:attrNameLst>
                                      </p:cBhvr>
                                      <p:tavLst>
                                        <p:tav tm="0">
                                          <p:val>
                                            <p:fltVal val="360"/>
                                          </p:val>
                                        </p:tav>
                                        <p:tav tm="100000">
                                          <p:val>
                                            <p:fltVal val="0"/>
                                          </p:val>
                                        </p:tav>
                                      </p:tavLst>
                                    </p:anim>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 calcmode="lin" valueType="num">
                                      <p:cBhvr>
                                        <p:cTn id="22" dur="500" fill="hold"/>
                                        <p:tgtEl>
                                          <p:spTgt spid="42"/>
                                        </p:tgtEl>
                                        <p:attrNameLst>
                                          <p:attrName>style.rotation</p:attrName>
                                        </p:attrNameLst>
                                      </p:cBhvr>
                                      <p:tavLst>
                                        <p:tav tm="0">
                                          <p:val>
                                            <p:fltVal val="360"/>
                                          </p:val>
                                        </p:tav>
                                        <p:tav tm="100000">
                                          <p:val>
                                            <p:fltVal val="0"/>
                                          </p:val>
                                        </p:tav>
                                      </p:tavLst>
                                    </p:anim>
                                    <p:animEffect transition="in" filter="fade">
                                      <p:cBhvr>
                                        <p:cTn id="23" dur="50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 calcmode="lin" valueType="num">
                                      <p:cBhvr>
                                        <p:cTn id="30" dur="500" fill="hold"/>
                                        <p:tgtEl>
                                          <p:spTgt spid="44"/>
                                        </p:tgtEl>
                                        <p:attrNameLst>
                                          <p:attrName>style.rotation</p:attrName>
                                        </p:attrNameLst>
                                      </p:cBhvr>
                                      <p:tavLst>
                                        <p:tav tm="0">
                                          <p:val>
                                            <p:fltVal val="360"/>
                                          </p:val>
                                        </p:tav>
                                        <p:tav tm="100000">
                                          <p:val>
                                            <p:fltVal val="0"/>
                                          </p:val>
                                        </p:tav>
                                      </p:tavLst>
                                    </p:anim>
                                    <p:animEffect transition="in" filter="fade">
                                      <p:cBhvr>
                                        <p:cTn id="31" dur="500"/>
                                        <p:tgtEl>
                                          <p:spTgt spid="44"/>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p:cTn id="36" dur="500" fill="hold"/>
                                        <p:tgtEl>
                                          <p:spTgt spid="50"/>
                                        </p:tgtEl>
                                        <p:attrNameLst>
                                          <p:attrName>ppt_w</p:attrName>
                                        </p:attrNameLst>
                                      </p:cBhvr>
                                      <p:tavLst>
                                        <p:tav tm="0">
                                          <p:val>
                                            <p:fltVal val="0"/>
                                          </p:val>
                                        </p:tav>
                                        <p:tav tm="100000">
                                          <p:val>
                                            <p:strVal val="#ppt_w"/>
                                          </p:val>
                                        </p:tav>
                                      </p:tavLst>
                                    </p:anim>
                                    <p:anim calcmode="lin" valueType="num">
                                      <p:cBhvr>
                                        <p:cTn id="37" dur="500" fill="hold"/>
                                        <p:tgtEl>
                                          <p:spTgt spid="50"/>
                                        </p:tgtEl>
                                        <p:attrNameLst>
                                          <p:attrName>ppt_h</p:attrName>
                                        </p:attrNameLst>
                                      </p:cBhvr>
                                      <p:tavLst>
                                        <p:tav tm="0">
                                          <p:val>
                                            <p:fltVal val="0"/>
                                          </p:val>
                                        </p:tav>
                                        <p:tav tm="100000">
                                          <p:val>
                                            <p:strVal val="#ppt_h"/>
                                          </p:val>
                                        </p:tav>
                                      </p:tavLst>
                                    </p:anim>
                                    <p:anim calcmode="lin" valueType="num">
                                      <p:cBhvr>
                                        <p:cTn id="38" dur="500" fill="hold"/>
                                        <p:tgtEl>
                                          <p:spTgt spid="50"/>
                                        </p:tgtEl>
                                        <p:attrNameLst>
                                          <p:attrName>style.rotation</p:attrName>
                                        </p:attrNameLst>
                                      </p:cBhvr>
                                      <p:tavLst>
                                        <p:tav tm="0">
                                          <p:val>
                                            <p:fltVal val="360"/>
                                          </p:val>
                                        </p:tav>
                                        <p:tav tm="100000">
                                          <p:val>
                                            <p:fltVal val="0"/>
                                          </p:val>
                                        </p:tav>
                                      </p:tavLst>
                                    </p:anim>
                                    <p:animEffect transition="in" filter="fade">
                                      <p:cBhvr>
                                        <p:cTn id="39" dur="500"/>
                                        <p:tgtEl>
                                          <p:spTgt spid="5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up)">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41960" y="2725420"/>
            <a:ext cx="5227955" cy="1322070"/>
          </a:xfrm>
          <a:prstGeom prst="rect">
            <a:avLst/>
          </a:prstGeom>
          <a:noFill/>
        </p:spPr>
        <p:txBody>
          <a:bodyPr wrap="square" rtlCol="0">
            <a:spAutoFit/>
          </a:bodyPr>
          <a:lstStyle/>
          <a:p>
            <a:pPr algn="dist"/>
            <a:r>
              <a:rPr lang="zh-CN" altLang="en-US" sz="8000" b="1">
                <a:solidFill>
                  <a:srgbClr val="2FADAC"/>
                </a:solidFill>
                <a:latin typeface="微软雅黑" panose="020B0503020204020204" charset="-122"/>
                <a:ea typeface="微软雅黑" panose="020B0503020204020204" charset="-122"/>
                <a:sym typeface="+mn-ea"/>
              </a:rPr>
              <a:t>谢谢观看</a:t>
            </a:r>
            <a:endParaRPr lang="zh-CN" altLang="en-US" sz="8000" b="1">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1" cstate="print"/>
          <a:stretch>
            <a:fillRect/>
          </a:stretch>
        </p:blipFill>
        <p:spPr>
          <a:xfrm>
            <a:off x="6018530" y="1054100"/>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温度传感器</a:t>
            </a:r>
            <a:endParaRPr lang="zh-CN" sz="2800" b="1" dirty="0">
              <a:latin typeface="微软雅黑" panose="020B0503020204020204" charset="-122"/>
              <a:ea typeface="微软雅黑" panose="020B0503020204020204" charset="-122"/>
              <a:sym typeface="+mn-ea"/>
            </a:endParaRPr>
          </a:p>
        </p:txBody>
      </p:sp>
      <p:pic>
        <p:nvPicPr>
          <p:cNvPr id="7" name="Picture 18"/>
          <p:cNvPicPr>
            <a:picLocks noChangeAspect="1" noChangeArrowheads="1"/>
          </p:cNvPicPr>
          <p:nvPr/>
        </p:nvPicPr>
        <p:blipFill>
          <a:blip r:embed="rId1" cstate="print"/>
          <a:srcRect/>
          <a:stretch>
            <a:fillRect/>
          </a:stretch>
        </p:blipFill>
        <p:spPr bwMode="auto">
          <a:xfrm>
            <a:off x="1868805" y="2453005"/>
            <a:ext cx="2890520" cy="2141220"/>
          </a:xfrm>
          <a:prstGeom prst="rect">
            <a:avLst/>
          </a:prstGeom>
          <a:noFill/>
          <a:ln w="9525">
            <a:noFill/>
            <a:miter lim="800000"/>
            <a:headEnd/>
            <a:tailEnd/>
          </a:ln>
        </p:spPr>
      </p:pic>
      <p:pic>
        <p:nvPicPr>
          <p:cNvPr id="28674" name="Picture 2" descr="https://timgsa.baidu.com/timg?image&amp;quality=80&amp;size=b9999_10000&amp;sec=1536574959177&amp;di=8c42a3bc65e2d9fa44fd87e05e0409b6&amp;imgtype=0&amp;src=http%3A%2F%2Fwww.chinaepu.com%2Fimgdir%2Fpic1%2F2007-09-27%2F0709270450368801017.jpg"/>
          <p:cNvPicPr>
            <a:picLocks noChangeAspect="1" noChangeArrowheads="1"/>
          </p:cNvPicPr>
          <p:nvPr/>
        </p:nvPicPr>
        <p:blipFill>
          <a:blip r:embed="rId2" cstate="print"/>
          <a:srcRect/>
          <a:stretch>
            <a:fillRect/>
          </a:stretch>
        </p:blipFill>
        <p:spPr bwMode="auto">
          <a:xfrm>
            <a:off x="6885940" y="2453005"/>
            <a:ext cx="2152650" cy="2152650"/>
          </a:xfrm>
          <a:prstGeom prst="rect">
            <a:avLst/>
          </a:prstGeom>
          <a:noFill/>
        </p:spPr>
      </p:pic>
      <p:sp>
        <p:nvSpPr>
          <p:cNvPr id="6" name="TextBox 5"/>
          <p:cNvSpPr txBox="1"/>
          <p:nvPr/>
        </p:nvSpPr>
        <p:spPr>
          <a:xfrm>
            <a:off x="2325033" y="1761837"/>
            <a:ext cx="2808312" cy="460375"/>
          </a:xfrm>
          <a:prstGeom prst="rect">
            <a:avLst/>
          </a:prstGeom>
          <a:noFill/>
        </p:spPr>
        <p:txBody>
          <a:bodyPr wrap="square" rtlCol="0">
            <a:spAutoFit/>
          </a:bodyPr>
          <a:p>
            <a:r>
              <a:rPr lang="zh-CN" altLang="en-US" sz="2400" dirty="0" smtClean="0">
                <a:solidFill>
                  <a:schemeClr val="tx1"/>
                </a:solidFill>
                <a:latin typeface="微软雅黑" panose="020B0503020204020204" charset="-122"/>
                <a:ea typeface="微软雅黑" panose="020B0503020204020204" charset="-122"/>
              </a:rPr>
              <a:t>冷却液温度传感器</a:t>
            </a:r>
            <a:endParaRPr lang="zh-CN" altLang="en-US" sz="2400" dirty="0" smtClean="0">
              <a:solidFill>
                <a:schemeClr val="tx1"/>
              </a:solidFill>
              <a:latin typeface="微软雅黑" panose="020B0503020204020204" charset="-122"/>
              <a:ea typeface="微软雅黑" panose="020B0503020204020204" charset="-122"/>
            </a:endParaRPr>
          </a:p>
        </p:txBody>
      </p:sp>
      <p:sp>
        <p:nvSpPr>
          <p:cNvPr id="5" name="TextBox 5"/>
          <p:cNvSpPr txBox="1"/>
          <p:nvPr/>
        </p:nvSpPr>
        <p:spPr>
          <a:xfrm>
            <a:off x="6886238" y="1761837"/>
            <a:ext cx="2808312" cy="460375"/>
          </a:xfrm>
          <a:prstGeom prst="rect">
            <a:avLst/>
          </a:prstGeom>
          <a:noFill/>
        </p:spPr>
        <p:txBody>
          <a:bodyPr wrap="square" rtlCol="0">
            <a:spAutoFit/>
          </a:bodyPr>
          <a:p>
            <a:r>
              <a:rPr lang="zh-CN" altLang="en-US" sz="2400" dirty="0" smtClean="0">
                <a:solidFill>
                  <a:schemeClr val="tx1"/>
                </a:solidFill>
                <a:latin typeface="微软雅黑" panose="020B0503020204020204" charset="-122"/>
                <a:ea typeface="微软雅黑" panose="020B0503020204020204" charset="-122"/>
              </a:rPr>
              <a:t>进气温度传感器</a:t>
            </a:r>
            <a:endParaRPr lang="zh-CN" altLang="en-US" sz="2400" dirty="0" smtClean="0">
              <a:solidFill>
                <a:schemeClr val="tx1"/>
              </a:solidFill>
              <a:latin typeface="微软雅黑" panose="020B0503020204020204" charset="-122"/>
              <a:ea typeface="微软雅黑" panose="020B0503020204020204" charset="-122"/>
            </a:endParaRPr>
          </a:p>
        </p:txBody>
      </p:sp>
      <p:sp>
        <p:nvSpPr>
          <p:cNvPr id="8" name="圆角矩形标注 7"/>
          <p:cNvSpPr/>
          <p:nvPr/>
        </p:nvSpPr>
        <p:spPr>
          <a:xfrm>
            <a:off x="3388360" y="5191125"/>
            <a:ext cx="4772660" cy="1161415"/>
          </a:xfrm>
          <a:prstGeom prst="wedgeRoundRectCallout">
            <a:avLst>
              <a:gd name="adj1" fmla="val 8834"/>
              <a:gd name="adj2" fmla="val -123974"/>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均采用</a:t>
            </a:r>
            <a:r>
              <a:rPr lang="zh-CN" altLang="en-US" sz="2400" b="1"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负温度系数</a:t>
            </a: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的热敏电阻作为传导元件。</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80">
                                          <p:stCondLst>
                                            <p:cond delay="0"/>
                                          </p:stCondLst>
                                        </p:cTn>
                                        <p:tgtEl>
                                          <p:spTgt spid="35"/>
                                        </p:tgtEl>
                                      </p:cBhvr>
                                    </p:animEffect>
                                    <p:anim calcmode="lin" valueType="num">
                                      <p:cBhvr>
                                        <p:cTn id="8"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13" dur="26">
                                          <p:stCondLst>
                                            <p:cond delay="650"/>
                                          </p:stCondLst>
                                        </p:cTn>
                                        <p:tgtEl>
                                          <p:spTgt spid="35"/>
                                        </p:tgtEl>
                                      </p:cBhvr>
                                      <p:to x="100000" y="60000"/>
                                    </p:animScale>
                                    <p:animScale>
                                      <p:cBhvr>
                                        <p:cTn id="14" dur="166" decel="50000">
                                          <p:stCondLst>
                                            <p:cond delay="676"/>
                                          </p:stCondLst>
                                        </p:cTn>
                                        <p:tgtEl>
                                          <p:spTgt spid="35"/>
                                        </p:tgtEl>
                                      </p:cBhvr>
                                      <p:to x="100000" y="100000"/>
                                    </p:animScale>
                                    <p:animScale>
                                      <p:cBhvr>
                                        <p:cTn id="15" dur="26">
                                          <p:stCondLst>
                                            <p:cond delay="1312"/>
                                          </p:stCondLst>
                                        </p:cTn>
                                        <p:tgtEl>
                                          <p:spTgt spid="35"/>
                                        </p:tgtEl>
                                      </p:cBhvr>
                                      <p:to x="100000" y="80000"/>
                                    </p:animScale>
                                    <p:animScale>
                                      <p:cBhvr>
                                        <p:cTn id="16" dur="166" decel="50000">
                                          <p:stCondLst>
                                            <p:cond delay="1338"/>
                                          </p:stCondLst>
                                        </p:cTn>
                                        <p:tgtEl>
                                          <p:spTgt spid="35"/>
                                        </p:tgtEl>
                                      </p:cBhvr>
                                      <p:to x="100000" y="100000"/>
                                    </p:animScale>
                                    <p:animScale>
                                      <p:cBhvr>
                                        <p:cTn id="17" dur="26">
                                          <p:stCondLst>
                                            <p:cond delay="1642"/>
                                          </p:stCondLst>
                                        </p:cTn>
                                        <p:tgtEl>
                                          <p:spTgt spid="35"/>
                                        </p:tgtEl>
                                      </p:cBhvr>
                                      <p:to x="100000" y="90000"/>
                                    </p:animScale>
                                    <p:animScale>
                                      <p:cBhvr>
                                        <p:cTn id="18" dur="166" decel="50000">
                                          <p:stCondLst>
                                            <p:cond delay="1668"/>
                                          </p:stCondLst>
                                        </p:cTn>
                                        <p:tgtEl>
                                          <p:spTgt spid="35"/>
                                        </p:tgtEl>
                                      </p:cBhvr>
                                      <p:to x="100000" y="100000"/>
                                    </p:animScale>
                                    <p:animScale>
                                      <p:cBhvr>
                                        <p:cTn id="19" dur="26">
                                          <p:stCondLst>
                                            <p:cond delay="1808"/>
                                          </p:stCondLst>
                                        </p:cTn>
                                        <p:tgtEl>
                                          <p:spTgt spid="35"/>
                                        </p:tgtEl>
                                      </p:cBhvr>
                                      <p:to x="100000" y="95000"/>
                                    </p:animScale>
                                    <p:animScale>
                                      <p:cBhvr>
                                        <p:cTn id="20" dur="166" decel="50000">
                                          <p:stCondLst>
                                            <p:cond delay="1834"/>
                                          </p:stCondLst>
                                        </p:cTn>
                                        <p:tgtEl>
                                          <p:spTgt spid="3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6"/>
                                        </p:tgtEl>
                                        <p:attrNameLst>
                                          <p:attrName>style.visibility</p:attrName>
                                        </p:attrNameLst>
                                      </p:cBhvr>
                                      <p:to>
                                        <p:strVal val="visible"/>
                                      </p:to>
                                    </p:set>
                                    <p:anim calcmode="discrete" valueType="clr">
                                      <p:cBhvr override="childStyle">
                                        <p:cTn id="25"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6"/>
                                        </p:tgtEl>
                                        <p:attrNameLst>
                                          <p:attrName>fillcolor</p:attrName>
                                        </p:attrNameLst>
                                      </p:cBhvr>
                                      <p:tavLst>
                                        <p:tav tm="0">
                                          <p:val>
                                            <p:clrVal>
                                              <a:schemeClr val="accent2"/>
                                            </p:clrVal>
                                          </p:val>
                                        </p:tav>
                                        <p:tav tm="50000">
                                          <p:val>
                                            <p:clrVal>
                                              <a:schemeClr val="hlink"/>
                                            </p:clrVal>
                                          </p:val>
                                        </p:tav>
                                      </p:tavLst>
                                    </p:anim>
                                    <p:set>
                                      <p:cBhvr>
                                        <p:cTn id="27" dur="80"/>
                                        <p:tgtEl>
                                          <p:spTgt spid="6"/>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7" presetClass="entr" presetSubtype="0" fill="hold" grpId="0" nodeType="clickEffect">
                                  <p:stCondLst>
                                    <p:cond delay="0"/>
                                  </p:stCondLst>
                                  <p:iterate type="lt">
                                    <p:tmPct val="50000"/>
                                  </p:iterate>
                                  <p:childTnLst>
                                    <p:set>
                                      <p:cBhvr>
                                        <p:cTn id="36" dur="1" fill="hold">
                                          <p:stCondLst>
                                            <p:cond delay="0"/>
                                          </p:stCondLst>
                                        </p:cTn>
                                        <p:tgtEl>
                                          <p:spTgt spid="5"/>
                                        </p:tgtEl>
                                        <p:attrNameLst>
                                          <p:attrName>style.visibility</p:attrName>
                                        </p:attrNameLst>
                                      </p:cBhvr>
                                      <p:to>
                                        <p:strVal val="visible"/>
                                      </p:to>
                                    </p:set>
                                    <p:anim calcmode="discrete" valueType="clr">
                                      <p:cBhvr override="childStyle">
                                        <p:cTn id="3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5"/>
                                        </p:tgtEl>
                                        <p:attrNameLst>
                                          <p:attrName>fillcolor</p:attrName>
                                        </p:attrNameLst>
                                      </p:cBhvr>
                                      <p:tavLst>
                                        <p:tav tm="0">
                                          <p:val>
                                            <p:clrVal>
                                              <a:schemeClr val="accent2"/>
                                            </p:clrVal>
                                          </p:val>
                                        </p:tav>
                                        <p:tav tm="50000">
                                          <p:val>
                                            <p:clrVal>
                                              <a:schemeClr val="hlink"/>
                                            </p:clrVal>
                                          </p:val>
                                        </p:tav>
                                      </p:tavLst>
                                    </p:anim>
                                    <p:set>
                                      <p:cBhvr>
                                        <p:cTn id="39" dur="80"/>
                                        <p:tgtEl>
                                          <p:spTgt spid="5"/>
                                        </p:tgtEl>
                                        <p:attrNameLst>
                                          <p:attrName>fill.type</p:attrName>
                                        </p:attrNameLst>
                                      </p:cBhvr>
                                      <p:to>
                                        <p:strVal val="solid"/>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8674"/>
                                        </p:tgtEl>
                                        <p:attrNameLst>
                                          <p:attrName>style.visibility</p:attrName>
                                        </p:attrNameLst>
                                      </p:cBhvr>
                                      <p:to>
                                        <p:strVal val="visible"/>
                                      </p:to>
                                    </p:set>
                                    <p:animEffect transition="in" filter="fade">
                                      <p:cBhvr>
                                        <p:cTn id="44" dur="2000"/>
                                        <p:tgtEl>
                                          <p:spTgt spid="28674"/>
                                        </p:tgtEl>
                                      </p:cBhvr>
                                    </p:animEffect>
                                  </p:childTnLst>
                                </p:cTn>
                              </p:par>
                            </p:childTnLst>
                          </p:cTn>
                        </p:par>
                        <p:par>
                          <p:cTn id="45" fill="hold">
                            <p:stCondLst>
                              <p:cond delay="2000"/>
                            </p:stCondLst>
                            <p:childTnLst>
                              <p:par>
                                <p:cTn id="46" presetID="22" presetClass="entr" presetSubtype="1"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up)">
                                      <p:cBhvr>
                                        <p:cTn id="4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P spid="5" grpId="0"/>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300" name="Group 44"/>
          <p:cNvGrpSpPr/>
          <p:nvPr/>
        </p:nvGrpSpPr>
        <p:grpSpPr bwMode="auto">
          <a:xfrm>
            <a:off x="744220" y="2397125"/>
            <a:ext cx="2646045" cy="2551430"/>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lstStyle/>
            <a:p>
              <a:pPr marL="0" marR="0" lvl="0" indent="0" algn="ctr" defTabSz="94615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5714" name="等腰三角形 9"/>
          <p:cNvSpPr/>
          <p:nvPr/>
        </p:nvSpPr>
        <p:spPr>
          <a:xfrm rot="16200000" flipH="1" flipV="1">
            <a:off x="2485390" y="3154680"/>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25" name="组合 24"/>
          <p:cNvGrpSpPr/>
          <p:nvPr/>
        </p:nvGrpSpPr>
        <p:grpSpPr>
          <a:xfrm>
            <a:off x="4459605" y="2828925"/>
            <a:ext cx="6712585" cy="1687830"/>
            <a:chOff x="8427" y="1701"/>
            <a:chExt cx="9533" cy="1262"/>
          </a:xfrm>
        </p:grpSpPr>
        <p:sp>
          <p:nvSpPr>
            <p:cNvPr id="23" name="圆角矩形 45063"/>
            <p:cNvSpPr/>
            <p:nvPr/>
          </p:nvSpPr>
          <p:spPr>
            <a:xfrm>
              <a:off x="8427" y="1701"/>
              <a:ext cx="8750" cy="1262"/>
            </a:xfrm>
            <a:prstGeom prst="roundRect">
              <a:avLst>
                <a:gd name="adj" fmla="val 11505"/>
              </a:avLst>
            </a:prstGeom>
            <a:gradFill rotWithShape="1">
              <a:gsLst>
                <a:gs pos="0">
                  <a:schemeClr val="hlink"/>
                </a:gs>
                <a:gs pos="100000">
                  <a:srgbClr val="FFFFFF">
                    <a:alpha val="0"/>
                  </a:srgbClr>
                </a:gs>
              </a:gsLst>
              <a:lin ang="0" scaled="1"/>
              <a:tileRect/>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 name="文本框 3"/>
            <p:cNvSpPr txBox="1"/>
            <p:nvPr/>
          </p:nvSpPr>
          <p:spPr>
            <a:xfrm>
              <a:off x="8427" y="1747"/>
              <a:ext cx="9533" cy="896"/>
            </a:xfrm>
            <a:prstGeom prst="rect">
              <a:avLst/>
            </a:prstGeom>
            <a:noFill/>
          </p:spPr>
          <p:txBody>
            <a:bodyPr wrap="square" rtlCol="0">
              <a:spAutoFit/>
            </a:bodyPr>
            <a:lstStyle/>
            <a:p>
              <a:pPr>
                <a:lnSpc>
                  <a:spcPct val="150000"/>
                </a:lnSpc>
              </a:pPr>
              <a:r>
                <a:rPr sz="2400" spc="200">
                  <a:uFillTx/>
                  <a:latin typeface="微软雅黑" panose="020B0503020204020204" charset="-122"/>
                  <a:ea typeface="微软雅黑" panose="020B0503020204020204" charset="-122"/>
                </a:rPr>
                <a:t>在允许的温度范围内，其</a:t>
              </a:r>
              <a:r>
                <a:rPr sz="2400" b="1" spc="200">
                  <a:uFillTx/>
                  <a:latin typeface="微软雅黑" panose="020B0503020204020204" charset="-122"/>
                  <a:ea typeface="微软雅黑" panose="020B0503020204020204" charset="-122"/>
                </a:rPr>
                <a:t>电阻值随温度的升高而减小</a:t>
              </a:r>
              <a:r>
                <a:rPr sz="2400" spc="200">
                  <a:uFillTx/>
                  <a:latin typeface="微软雅黑" panose="020B0503020204020204" charset="-122"/>
                  <a:ea typeface="微软雅黑" panose="020B0503020204020204" charset="-122"/>
                </a:rPr>
                <a:t>；</a:t>
              </a:r>
              <a:r>
                <a:rPr sz="2400" b="1" spc="200">
                  <a:uFillTx/>
                  <a:latin typeface="微软雅黑" panose="020B0503020204020204" charset="-122"/>
                  <a:ea typeface="微软雅黑" panose="020B0503020204020204" charset="-122"/>
                </a:rPr>
                <a:t>随温度的</a:t>
              </a:r>
              <a:r>
                <a:rPr lang="zh-CN" sz="2400" b="1" spc="200">
                  <a:uFillTx/>
                  <a:latin typeface="微软雅黑" panose="020B0503020204020204" charset="-122"/>
                  <a:ea typeface="微软雅黑" panose="020B0503020204020204" charset="-122"/>
                </a:rPr>
                <a:t>降低</a:t>
              </a:r>
              <a:r>
                <a:rPr sz="2400" b="1" spc="200">
                  <a:uFillTx/>
                  <a:latin typeface="微软雅黑" panose="020B0503020204020204" charset="-122"/>
                  <a:ea typeface="微软雅黑" panose="020B0503020204020204" charset="-122"/>
                </a:rPr>
                <a:t>而增大</a:t>
              </a:r>
              <a:r>
                <a:rPr sz="2400" spc="200">
                  <a:uFillTx/>
                  <a:latin typeface="微软雅黑" panose="020B0503020204020204" charset="-122"/>
                  <a:ea typeface="微软雅黑" panose="020B0503020204020204" charset="-122"/>
                </a:rPr>
                <a:t>。</a:t>
              </a:r>
              <a:endParaRPr sz="2400" spc="200">
                <a:uFillTx/>
                <a:latin typeface="微软雅黑" panose="020B0503020204020204" charset="-122"/>
                <a:ea typeface="微软雅黑" panose="020B0503020204020204" charset="-122"/>
              </a:endParaRPr>
            </a:p>
          </p:txBody>
        </p:sp>
      </p:grpSp>
      <p:sp>
        <p:nvSpPr>
          <p:cNvPr id="2" name="矩形 1"/>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温度传感器</a:t>
            </a:r>
            <a:endParaRPr lang="zh-CN" sz="2800" b="1" dirty="0">
              <a:latin typeface="微软雅黑" panose="020B0503020204020204" charset="-122"/>
              <a:ea typeface="微软雅黑" panose="020B0503020204020204" charset="-122"/>
              <a:sym typeface="+mn-ea"/>
            </a:endParaRPr>
          </a:p>
        </p:txBody>
      </p:sp>
      <p:sp>
        <p:nvSpPr>
          <p:cNvPr id="5" name="文本框 4"/>
          <p:cNvSpPr txBox="1"/>
          <p:nvPr/>
        </p:nvSpPr>
        <p:spPr>
          <a:xfrm>
            <a:off x="934720" y="3201670"/>
            <a:ext cx="2240280" cy="953135"/>
          </a:xfrm>
          <a:prstGeom prst="rect">
            <a:avLst/>
          </a:prstGeom>
          <a:noFill/>
        </p:spPr>
        <p:txBody>
          <a:bodyPr wrap="square" rtlCol="0" anchor="t">
            <a:spAutoFit/>
          </a:bodyPr>
          <a:p>
            <a:pPr marL="0" marR="0" lvl="0" indent="0" algn="ctr" defTabSz="946150" rtl="0" eaLnBrk="1" fontAlgn="base" latinLnBrk="0" hangingPunct="1">
              <a:lnSpc>
                <a:spcPct val="100000"/>
              </a:lnSpc>
              <a:spcBef>
                <a:spcPct val="0"/>
              </a:spcBef>
              <a:spcAft>
                <a:spcPct val="0"/>
              </a:spcAft>
              <a:buClrTx/>
              <a:buSzTx/>
              <a:buFontTx/>
              <a:buNone/>
              <a:defRPr/>
            </a:pPr>
            <a:r>
              <a:rPr lang="zh-CN" altLang="en-US" sz="28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rPr>
              <a:t>负温度系数热敏电阻</a:t>
            </a:r>
            <a:endParaRPr lang="zh-CN" altLang="en-US" sz="28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15714"/>
                                        </p:tgtEl>
                                        <p:attrNameLst>
                                          <p:attrName>style.visibility</p:attrName>
                                        </p:attrNameLst>
                                      </p:cBhvr>
                                      <p:to>
                                        <p:strVal val="visible"/>
                                      </p:to>
                                    </p:set>
                                    <p:anim calcmode="lin" valueType="num">
                                      <p:cBhvr>
                                        <p:cTn id="15" dur="500" fill="hold"/>
                                        <p:tgtEl>
                                          <p:spTgt spid="115714"/>
                                        </p:tgtEl>
                                        <p:attrNameLst>
                                          <p:attrName>ppt_w</p:attrName>
                                        </p:attrNameLst>
                                      </p:cBhvr>
                                      <p:tavLst>
                                        <p:tav tm="0">
                                          <p:val>
                                            <p:fltVal val="0"/>
                                          </p:val>
                                        </p:tav>
                                        <p:tav tm="100000">
                                          <p:val>
                                            <p:strVal val="#ppt_w"/>
                                          </p:val>
                                        </p:tav>
                                      </p:tavLst>
                                    </p:anim>
                                    <p:anim calcmode="lin" valueType="num">
                                      <p:cBhvr>
                                        <p:cTn id="16"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ppt_w</p:attrName>
                                        </p:attrNameLst>
                                      </p:cBhvr>
                                      <p:tavLst>
                                        <p:tav tm="0">
                                          <p:val>
                                            <p:strVal val="#ppt_w*0.70"/>
                                          </p:val>
                                        </p:tav>
                                        <p:tav tm="100000">
                                          <p:val>
                                            <p:strVal val="#ppt_w"/>
                                          </p:val>
                                        </p:tav>
                                      </p:tavLst>
                                    </p:anim>
                                    <p:anim calcmode="lin" valueType="num">
                                      <p:cBhvr>
                                        <p:cTn id="22" dur="1000" fill="hold"/>
                                        <p:tgtEl>
                                          <p:spTgt spid="25"/>
                                        </p:tgtEl>
                                        <p:attrNameLst>
                                          <p:attrName>ppt_h</p:attrName>
                                        </p:attrNameLst>
                                      </p:cBhvr>
                                      <p:tavLst>
                                        <p:tav tm="0">
                                          <p:val>
                                            <p:strVal val="#ppt_h"/>
                                          </p:val>
                                        </p:tav>
                                        <p:tav tm="100000">
                                          <p:val>
                                            <p:strVal val="#ppt_h"/>
                                          </p:val>
                                        </p:tav>
                                      </p:tavLst>
                                    </p:anim>
                                    <p:animEffect transition="in" filter="fade">
                                      <p:cBhvr>
                                        <p:cTn id="2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冷却液温度传感器</a:t>
            </a:r>
            <a:endParaRPr lang="zh-CN" sz="2800" b="1" dirty="0">
              <a:latin typeface="微软雅黑" panose="020B0503020204020204" charset="-122"/>
              <a:ea typeface="微软雅黑" panose="020B0503020204020204" charset="-122"/>
              <a:sym typeface="+mn-ea"/>
            </a:endParaRPr>
          </a:p>
        </p:txBody>
      </p:sp>
      <p:pic>
        <p:nvPicPr>
          <p:cNvPr id="6" name="图片 5" descr="冷却液温度传感器安装位置"/>
          <p:cNvPicPr>
            <a:picLocks noChangeAspect="1"/>
          </p:cNvPicPr>
          <p:nvPr/>
        </p:nvPicPr>
        <p:blipFill>
          <a:blip r:embed="rId1"/>
          <a:stretch>
            <a:fillRect/>
          </a:stretch>
        </p:blipFill>
        <p:spPr>
          <a:xfrm>
            <a:off x="2588895" y="1524635"/>
            <a:ext cx="4528185" cy="3183255"/>
          </a:xfrm>
          <a:prstGeom prst="rect">
            <a:avLst/>
          </a:prstGeom>
        </p:spPr>
      </p:pic>
      <p:sp>
        <p:nvSpPr>
          <p:cNvPr id="8" name="圆角矩形标注 7"/>
          <p:cNvSpPr/>
          <p:nvPr/>
        </p:nvSpPr>
        <p:spPr>
          <a:xfrm>
            <a:off x="2466975" y="5099050"/>
            <a:ext cx="4772660" cy="1161415"/>
          </a:xfrm>
          <a:prstGeom prst="wedgeRoundRectCallout">
            <a:avLst>
              <a:gd name="adj1" fmla="val 15260"/>
              <a:gd name="adj2" fmla="val -135893"/>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安装在发动机缸体或缸盖的水套上，与冷却水接触</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椭圆 11"/>
          <p:cNvSpPr/>
          <p:nvPr/>
        </p:nvSpPr>
        <p:spPr>
          <a:xfrm>
            <a:off x="4961255" y="2800985"/>
            <a:ext cx="1283335" cy="1313815"/>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标注 2"/>
          <p:cNvSpPr/>
          <p:nvPr/>
        </p:nvSpPr>
        <p:spPr>
          <a:xfrm>
            <a:off x="8053705" y="2000250"/>
            <a:ext cx="3186430" cy="3434080"/>
          </a:xfrm>
          <a:prstGeom prst="wedgeRoundRectCallout">
            <a:avLst>
              <a:gd name="adj1" fmla="val -72389"/>
              <a:gd name="adj2" fmla="val -17824"/>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b="1"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检测发动机的冷却水温度</a:t>
            </a: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，并将信息输入发动机控制单元，作为点火时刻和喷油时刻控制的</a:t>
            </a:r>
            <a:r>
              <a:rPr lang="zh-CN" altLang="en-US" sz="2400" b="1"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修正</a:t>
            </a: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信号。</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edge">
                                      <p:cBhvr>
                                        <p:cTn id="25" dur="2000"/>
                                        <p:tgtEl>
                                          <p:spTgt spid="6"/>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000" fill="hold">
                                          <p:stCondLst>
                                            <p:cond delay="0"/>
                                          </p:stCondLst>
                                        </p:cTn>
                                        <p:tgtEl>
                                          <p:spTgt spid="12"/>
                                        </p:tgtEl>
                                        <p:attrNameLst>
                                          <p:attrName>style.visibility</p:attrName>
                                        </p:attrNameLst>
                                      </p:cBhvr>
                                      <p:to>
                                        <p:strVal val="visible"/>
                                      </p:to>
                                    </p:set>
                                    <p:animEffect transition="in" filter="wheel(1)">
                                      <p:cBhvr>
                                        <p:cTn id="34" dur="1000"/>
                                        <p:tgtEl>
                                          <p:spTgt spid="12"/>
                                        </p:tgtEl>
                                      </p:cBhvr>
                                    </p:animEffect>
                                  </p:childTnLst>
                                </p:cTn>
                              </p:par>
                            </p:childTnLst>
                          </p:cTn>
                        </p:par>
                        <p:par>
                          <p:cTn id="35" fill="hold">
                            <p:stCondLst>
                              <p:cond delay="1000"/>
                            </p:stCondLst>
                            <p:childTnLst>
                              <p:par>
                                <p:cTn id="36" presetID="22" presetClass="entr" presetSubtype="1"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up)">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ldLvl="0" animBg="1"/>
      <p:bldP spid="12" grpId="0" bldLvl="0" animBg="1"/>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
          <p:cNvPicPr>
            <a:picLocks noChangeAspect="1"/>
          </p:cNvPicPr>
          <p:nvPr/>
        </p:nvPicPr>
        <p:blipFill>
          <a:blip r:embed="rId1"/>
          <a:srcRect b="4558"/>
          <a:stretch>
            <a:fillRect/>
          </a:stretch>
        </p:blipFill>
        <p:spPr>
          <a:xfrm>
            <a:off x="2635885" y="1226185"/>
            <a:ext cx="6011545" cy="4114800"/>
          </a:xfrm>
          <a:prstGeom prst="rect">
            <a:avLst/>
          </a:prstGeom>
        </p:spPr>
      </p:pic>
      <p:sp>
        <p:nvSpPr>
          <p:cNvPr id="2" name="矩形 1"/>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冷却液温度传感器</a:t>
            </a:r>
            <a:endParaRPr lang="zh-CN" sz="2800" b="1" dirty="0">
              <a:latin typeface="微软雅黑" panose="020B0503020204020204" charset="-122"/>
              <a:ea typeface="微软雅黑" panose="020B0503020204020204" charset="-122"/>
              <a:sym typeface="+mn-ea"/>
            </a:endParaRPr>
          </a:p>
        </p:txBody>
      </p:sp>
      <p:sp>
        <p:nvSpPr>
          <p:cNvPr id="3" name="圆角矩形标注 2"/>
          <p:cNvSpPr/>
          <p:nvPr/>
        </p:nvSpPr>
        <p:spPr>
          <a:xfrm>
            <a:off x="897890" y="5128895"/>
            <a:ext cx="3186430" cy="1116330"/>
          </a:xfrm>
          <a:prstGeom prst="wedgeRoundRectCallout">
            <a:avLst>
              <a:gd name="adj1" fmla="val 31247"/>
              <a:gd name="adj2" fmla="val -98407"/>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内部是一个半导体热敏电阻</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圆角矩形标注 4"/>
          <p:cNvSpPr/>
          <p:nvPr/>
        </p:nvSpPr>
        <p:spPr>
          <a:xfrm>
            <a:off x="8268335" y="1063625"/>
            <a:ext cx="3186430" cy="2667000"/>
          </a:xfrm>
          <a:prstGeom prst="wedgeRoundRectCallout">
            <a:avLst>
              <a:gd name="adj1" fmla="val -72359"/>
              <a:gd name="adj2" fmla="val 35142"/>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具有负的温度电阻系数，冷却液温度越低，电阻越大；反之，冷却液温度越高，电阻越小</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53" name="图片 252952"/>
          <p:cNvPicPr>
            <a:picLocks noChangeAspect="1"/>
          </p:cNvPicPr>
          <p:nvPr/>
        </p:nvPicPr>
        <p:blipFill>
          <a:blip r:embed="rId1"/>
          <a:stretch>
            <a:fillRect/>
          </a:stretch>
        </p:blipFill>
        <p:spPr>
          <a:xfrm>
            <a:off x="2708910" y="2033905"/>
            <a:ext cx="5831205" cy="2790190"/>
          </a:xfrm>
          <a:prstGeom prst="rect">
            <a:avLst/>
          </a:prstGeom>
          <a:noFill/>
          <a:ln w="9525">
            <a:noFill/>
          </a:ln>
        </p:spPr>
      </p:pic>
      <p:sp>
        <p:nvSpPr>
          <p:cNvPr id="2" name="矩形 1"/>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冷却液温度传感器</a:t>
            </a:r>
            <a:endParaRPr lang="zh-CN" sz="2800" b="1" dirty="0">
              <a:latin typeface="微软雅黑" panose="020B0503020204020204" charset="-122"/>
              <a:ea typeface="微软雅黑" panose="020B0503020204020204" charset="-122"/>
              <a:sym typeface="+mn-ea"/>
            </a:endParaRPr>
          </a:p>
        </p:txBody>
      </p:sp>
      <p:sp>
        <p:nvSpPr>
          <p:cNvPr id="3" name="圆角矩形标注 2"/>
          <p:cNvSpPr/>
          <p:nvPr/>
        </p:nvSpPr>
        <p:spPr>
          <a:xfrm>
            <a:off x="897890" y="4913630"/>
            <a:ext cx="3186430" cy="1116330"/>
          </a:xfrm>
          <a:prstGeom prst="wedgeRoundRectCallout">
            <a:avLst>
              <a:gd name="adj1" fmla="val 31247"/>
              <a:gd name="adj2" fmla="val -98407"/>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两根导线都和电控单元相连接</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圆角矩形标注 4"/>
          <p:cNvSpPr/>
          <p:nvPr/>
        </p:nvSpPr>
        <p:spPr>
          <a:xfrm>
            <a:off x="8576945" y="864870"/>
            <a:ext cx="3186430" cy="3695700"/>
          </a:xfrm>
          <a:prstGeom prst="wedgeRoundRectCallout">
            <a:avLst>
              <a:gd name="adj1" fmla="val -67536"/>
              <a:gd name="adj2" fmla="val 18109"/>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ECU根据这一电压的变化测得发动机冷却液的温度，和其他传感器产生的信号一起，用来确定喷油脉冲宽度、点火时刻等。</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圆角矩形标注 5"/>
          <p:cNvSpPr/>
          <p:nvPr/>
        </p:nvSpPr>
        <p:spPr>
          <a:xfrm>
            <a:off x="3903980" y="736600"/>
            <a:ext cx="2987675" cy="1514475"/>
          </a:xfrm>
          <a:prstGeom prst="wedgeRoundRectCallout">
            <a:avLst>
              <a:gd name="adj1" fmla="val -7343"/>
              <a:gd name="adj2" fmla="val 118763"/>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另一根的对地电压随热敏电阻阻值的变化而变化</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圆角矩形 6"/>
          <p:cNvSpPr/>
          <p:nvPr/>
        </p:nvSpPr>
        <p:spPr>
          <a:xfrm>
            <a:off x="4945380" y="3746500"/>
            <a:ext cx="855980" cy="337185"/>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52953"/>
                                        </p:tgtEl>
                                        <p:attrNameLst>
                                          <p:attrName>style.visibility</p:attrName>
                                        </p:attrNameLst>
                                      </p:cBhvr>
                                      <p:to>
                                        <p:strVal val="visible"/>
                                      </p:to>
                                    </p:set>
                                    <p:animEffect transition="in" filter="wheel(1)">
                                      <p:cBhvr>
                                        <p:cTn id="7" dur="2000"/>
                                        <p:tgtEl>
                                          <p:spTgt spid="252953"/>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2500"/>
                            </p:stCondLst>
                            <p:childTnLst>
                              <p:par>
                                <p:cTn id="13" presetID="21" presetClass="entr" presetSubtype="1" fill="hold" grpId="0" nodeType="afterEffect">
                                  <p:stCondLst>
                                    <p:cond delay="0"/>
                                  </p:stCondLst>
                                  <p:childTnLst>
                                    <p:set>
                                      <p:cBhvr>
                                        <p:cTn id="14" dur="1000" fill="hold">
                                          <p:stCondLst>
                                            <p:cond delay="0"/>
                                          </p:stCondLst>
                                        </p:cTn>
                                        <p:tgtEl>
                                          <p:spTgt spid="7"/>
                                        </p:tgtEl>
                                        <p:attrNameLst>
                                          <p:attrName>style.visibility</p:attrName>
                                        </p:attrNameLst>
                                      </p:cBhvr>
                                      <p:to>
                                        <p:strVal val="visible"/>
                                      </p:to>
                                    </p:set>
                                    <p:animEffect transition="in" filter="wheel(1)">
                                      <p:cBhvr>
                                        <p:cTn id="15" dur="1000"/>
                                        <p:tgtEl>
                                          <p:spTgt spid="7"/>
                                        </p:tgtEl>
                                      </p:cBhvr>
                                    </p:animEffect>
                                  </p:childTnLst>
                                </p:cTn>
                              </p:par>
                            </p:childTnLst>
                          </p:cTn>
                        </p:par>
                        <p:par>
                          <p:cTn id="16" fill="hold">
                            <p:stCondLst>
                              <p:cond delay="3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bldLvl="0" animBg="1"/>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964565" y="1976120"/>
            <a:ext cx="2401570" cy="2435217"/>
            <a:chOff x="7751" y="3849"/>
            <a:chExt cx="3105" cy="3102"/>
          </a:xfrm>
        </p:grpSpPr>
        <p:grpSp>
          <p:nvGrpSpPr>
            <p:cNvPr id="96300" name="Group 44"/>
            <p:cNvGrpSpPr/>
            <p:nvPr/>
          </p:nvGrpSpPr>
          <p:grpSpPr bwMode="auto">
            <a:xfrm>
              <a:off x="7751" y="3849"/>
              <a:ext cx="3105" cy="3102"/>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20" name="文本框 19"/>
            <p:cNvSpPr txBox="1"/>
            <p:nvPr/>
          </p:nvSpPr>
          <p:spPr>
            <a:xfrm>
              <a:off x="8091" y="4812"/>
              <a:ext cx="2431" cy="1214"/>
            </a:xfrm>
            <a:prstGeom prst="rect">
              <a:avLst/>
            </a:prstGeom>
            <a:noFill/>
          </p:spPr>
          <p:txBody>
            <a:bodyPr wrap="square" rtlCol="0" anchor="t">
              <a:spAutoFit/>
            </a:bodyPr>
            <a:p>
              <a:pPr algn="ctr"/>
              <a:r>
                <a:rPr lang="zh-CN" altLang="en-US" sz="28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rPr>
                <a:t>冷却液温度传感器</a:t>
              </a:r>
              <a:endParaRPr lang="zh-CN" altLang="en-US" sz="28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endParaRPr>
            </a:p>
          </p:txBody>
        </p:sp>
      </p:grpSp>
      <p:sp>
        <p:nvSpPr>
          <p:cNvPr id="21" name="矩形 20"/>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冷却液温度传感器</a:t>
            </a:r>
            <a:endParaRPr lang="zh-CN" sz="2800" b="1" dirty="0">
              <a:latin typeface="微软雅黑" panose="020B0503020204020204" charset="-122"/>
              <a:ea typeface="微软雅黑" panose="020B0503020204020204" charset="-122"/>
              <a:sym typeface="+mn-ea"/>
            </a:endParaRPr>
          </a:p>
        </p:txBody>
      </p:sp>
      <p:grpSp>
        <p:nvGrpSpPr>
          <p:cNvPr id="35" name="组合 34"/>
          <p:cNvGrpSpPr/>
          <p:nvPr/>
        </p:nvGrpSpPr>
        <p:grpSpPr>
          <a:xfrm>
            <a:off x="3596640" y="2731770"/>
            <a:ext cx="2414270" cy="1007110"/>
            <a:chOff x="5664" y="4302"/>
            <a:chExt cx="3802" cy="1586"/>
          </a:xfrm>
        </p:grpSpPr>
        <p:sp>
          <p:nvSpPr>
            <p:cNvPr id="28" name="虚尾箭头 27"/>
            <p:cNvSpPr/>
            <p:nvPr/>
          </p:nvSpPr>
          <p:spPr>
            <a:xfrm>
              <a:off x="5664" y="4302"/>
              <a:ext cx="3802" cy="1586"/>
            </a:xfrm>
            <a:prstGeom prst="stripedRightArrow">
              <a:avLst>
                <a:gd name="adj1" fmla="val 58253"/>
                <a:gd name="adj2" fmla="val 50000"/>
              </a:avLst>
            </a:prstGeom>
            <a:gradFill>
              <a:gsLst>
                <a:gs pos="48000">
                  <a:srgbClr val="00B0F0">
                    <a:alpha val="34000"/>
                  </a:srgbClr>
                </a:gs>
                <a:gs pos="100000">
                  <a:srgbClr val="034373"/>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6649" y="4571"/>
              <a:ext cx="2055" cy="919"/>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rPr>
                <a:t>失效</a:t>
              </a:r>
              <a:endParaRPr lang="zh-CN" altLang="en-US" sz="3200" b="1">
                <a:latin typeface="微软雅黑" panose="020B0503020204020204" charset="-122"/>
                <a:ea typeface="微软雅黑" panose="020B0503020204020204" charset="-122"/>
              </a:endParaRPr>
            </a:p>
          </p:txBody>
        </p:sp>
      </p:grpSp>
      <p:grpSp>
        <p:nvGrpSpPr>
          <p:cNvPr id="42" name="组合 41"/>
          <p:cNvGrpSpPr/>
          <p:nvPr/>
        </p:nvGrpSpPr>
        <p:grpSpPr>
          <a:xfrm>
            <a:off x="6010910" y="1147445"/>
            <a:ext cx="2425700" cy="1755140"/>
            <a:chOff x="10567" y="1808"/>
            <a:chExt cx="3820" cy="2764"/>
          </a:xfrm>
        </p:grpSpPr>
        <p:sp>
          <p:nvSpPr>
            <p:cNvPr id="36" name="爆炸形 1 35"/>
            <p:cNvSpPr/>
            <p:nvPr/>
          </p:nvSpPr>
          <p:spPr>
            <a:xfrm>
              <a:off x="10567" y="1808"/>
              <a:ext cx="3820" cy="2764"/>
            </a:xfrm>
            <a:prstGeom prst="irregularSeal1">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nvSpPr>
          <p:spPr>
            <a:xfrm>
              <a:off x="11222" y="2779"/>
              <a:ext cx="2803" cy="822"/>
            </a:xfrm>
            <a:prstGeom prst="rect">
              <a:avLst/>
            </a:prstGeom>
            <a:noFill/>
          </p:spPr>
          <p:txBody>
            <a:bodyPr wrap="square" rtlCol="0">
              <a:spAutoFit/>
            </a:bodyPr>
            <a:p>
              <a:r>
                <a:rPr lang="zh-CN" altLang="en-US" sz="2800">
                  <a:latin typeface="微软雅黑" panose="020B0503020204020204" charset="-122"/>
                  <a:ea typeface="微软雅黑" panose="020B0503020204020204" charset="-122"/>
                </a:rPr>
                <a:t>起动困难</a:t>
              </a:r>
              <a:endParaRPr lang="zh-CN" altLang="en-US" sz="2800">
                <a:latin typeface="微软雅黑" panose="020B0503020204020204" charset="-122"/>
                <a:ea typeface="微软雅黑" panose="020B0503020204020204" charset="-122"/>
              </a:endParaRPr>
            </a:p>
          </p:txBody>
        </p:sp>
      </p:grpSp>
      <p:grpSp>
        <p:nvGrpSpPr>
          <p:cNvPr id="44" name="组合 43"/>
          <p:cNvGrpSpPr/>
          <p:nvPr/>
        </p:nvGrpSpPr>
        <p:grpSpPr>
          <a:xfrm>
            <a:off x="6087745" y="3486150"/>
            <a:ext cx="2425700" cy="1755140"/>
            <a:chOff x="10567" y="1808"/>
            <a:chExt cx="3820" cy="2764"/>
          </a:xfrm>
        </p:grpSpPr>
        <p:sp>
          <p:nvSpPr>
            <p:cNvPr id="46" name="爆炸形 1 45"/>
            <p:cNvSpPr/>
            <p:nvPr/>
          </p:nvSpPr>
          <p:spPr>
            <a:xfrm>
              <a:off x="10567" y="1808"/>
              <a:ext cx="3820" cy="2764"/>
            </a:xfrm>
            <a:prstGeom prst="irregularSeal1">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nvSpPr>
          <p:spPr>
            <a:xfrm>
              <a:off x="11222" y="2779"/>
              <a:ext cx="2803" cy="822"/>
            </a:xfrm>
            <a:prstGeom prst="rect">
              <a:avLst/>
            </a:prstGeom>
            <a:noFill/>
          </p:spPr>
          <p:txBody>
            <a:bodyPr wrap="square" rtlCol="0">
              <a:spAutoFit/>
            </a:bodyPr>
            <a:p>
              <a:r>
                <a:rPr lang="zh-CN" altLang="en-US" sz="2800">
                  <a:latin typeface="微软雅黑" panose="020B0503020204020204" charset="-122"/>
                  <a:ea typeface="微软雅黑" panose="020B0503020204020204" charset="-122"/>
                </a:rPr>
                <a:t>油耗增加</a:t>
              </a:r>
              <a:endParaRPr lang="zh-CN" altLang="en-US" sz="2800">
                <a:latin typeface="微软雅黑" panose="020B0503020204020204" charset="-122"/>
                <a:ea typeface="微软雅黑" panose="020B0503020204020204" charset="-122"/>
              </a:endParaRPr>
            </a:p>
          </p:txBody>
        </p:sp>
      </p:grpSp>
      <p:grpSp>
        <p:nvGrpSpPr>
          <p:cNvPr id="50" name="组合 49"/>
          <p:cNvGrpSpPr/>
          <p:nvPr/>
        </p:nvGrpSpPr>
        <p:grpSpPr>
          <a:xfrm>
            <a:off x="8726170" y="1976120"/>
            <a:ext cx="2425700" cy="2126615"/>
            <a:chOff x="10567" y="1808"/>
            <a:chExt cx="3820" cy="2764"/>
          </a:xfrm>
        </p:grpSpPr>
        <p:sp>
          <p:nvSpPr>
            <p:cNvPr id="51" name="爆炸形 1 50"/>
            <p:cNvSpPr/>
            <p:nvPr/>
          </p:nvSpPr>
          <p:spPr>
            <a:xfrm>
              <a:off x="10567" y="1808"/>
              <a:ext cx="3820" cy="2764"/>
            </a:xfrm>
            <a:prstGeom prst="irregularSeal1">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文本框 51"/>
            <p:cNvSpPr txBox="1"/>
            <p:nvPr/>
          </p:nvSpPr>
          <p:spPr>
            <a:xfrm>
              <a:off x="11076" y="2532"/>
              <a:ext cx="2803" cy="1239"/>
            </a:xfrm>
            <a:prstGeom prst="rect">
              <a:avLst/>
            </a:prstGeom>
            <a:noFill/>
          </p:spPr>
          <p:txBody>
            <a:bodyPr wrap="square" rtlCol="0">
              <a:spAutoFit/>
            </a:bodyPr>
            <a:p>
              <a:pPr algn="ctr"/>
              <a:r>
                <a:rPr lang="zh-CN" altLang="en-US" sz="2800">
                  <a:latin typeface="微软雅黑" panose="020B0503020204020204" charset="-122"/>
                  <a:ea typeface="微软雅黑" panose="020B0503020204020204" charset="-122"/>
                </a:rPr>
                <a:t>怠速转速过高</a:t>
              </a:r>
              <a:endParaRPr lang="zh-CN" altLang="en-US" sz="2800">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 calcmode="lin" valueType="num">
                                      <p:cBhvr>
                                        <p:cTn id="9" dur="500" fill="hold"/>
                                        <p:tgtEl>
                                          <p:spTgt spid="19"/>
                                        </p:tgtEl>
                                        <p:attrNameLst>
                                          <p:attrName>style.rotation</p:attrName>
                                        </p:attrNameLst>
                                      </p:cBhvr>
                                      <p:tavLst>
                                        <p:tav tm="0">
                                          <p:val>
                                            <p:fltVal val="360"/>
                                          </p:val>
                                        </p:tav>
                                        <p:tav tm="100000">
                                          <p:val>
                                            <p:fltVal val="0"/>
                                          </p:val>
                                        </p:tav>
                                      </p:tavLst>
                                    </p:anim>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 calcmode="lin" valueType="num">
                                      <p:cBhvr>
                                        <p:cTn id="22" dur="500" fill="hold"/>
                                        <p:tgtEl>
                                          <p:spTgt spid="42"/>
                                        </p:tgtEl>
                                        <p:attrNameLst>
                                          <p:attrName>style.rotation</p:attrName>
                                        </p:attrNameLst>
                                      </p:cBhvr>
                                      <p:tavLst>
                                        <p:tav tm="0">
                                          <p:val>
                                            <p:fltVal val="360"/>
                                          </p:val>
                                        </p:tav>
                                        <p:tav tm="100000">
                                          <p:val>
                                            <p:fltVal val="0"/>
                                          </p:val>
                                        </p:tav>
                                      </p:tavLst>
                                    </p:anim>
                                    <p:animEffect transition="in" filter="fade">
                                      <p:cBhvr>
                                        <p:cTn id="23" dur="50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 calcmode="lin" valueType="num">
                                      <p:cBhvr>
                                        <p:cTn id="30" dur="500" fill="hold"/>
                                        <p:tgtEl>
                                          <p:spTgt spid="44"/>
                                        </p:tgtEl>
                                        <p:attrNameLst>
                                          <p:attrName>style.rotation</p:attrName>
                                        </p:attrNameLst>
                                      </p:cBhvr>
                                      <p:tavLst>
                                        <p:tav tm="0">
                                          <p:val>
                                            <p:fltVal val="360"/>
                                          </p:val>
                                        </p:tav>
                                        <p:tav tm="100000">
                                          <p:val>
                                            <p:fltVal val="0"/>
                                          </p:val>
                                        </p:tav>
                                      </p:tavLst>
                                    </p:anim>
                                    <p:animEffect transition="in" filter="fade">
                                      <p:cBhvr>
                                        <p:cTn id="31" dur="500"/>
                                        <p:tgtEl>
                                          <p:spTgt spid="44"/>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p:cTn id="36" dur="500" fill="hold"/>
                                        <p:tgtEl>
                                          <p:spTgt spid="50"/>
                                        </p:tgtEl>
                                        <p:attrNameLst>
                                          <p:attrName>ppt_w</p:attrName>
                                        </p:attrNameLst>
                                      </p:cBhvr>
                                      <p:tavLst>
                                        <p:tav tm="0">
                                          <p:val>
                                            <p:fltVal val="0"/>
                                          </p:val>
                                        </p:tav>
                                        <p:tav tm="100000">
                                          <p:val>
                                            <p:strVal val="#ppt_w"/>
                                          </p:val>
                                        </p:tav>
                                      </p:tavLst>
                                    </p:anim>
                                    <p:anim calcmode="lin" valueType="num">
                                      <p:cBhvr>
                                        <p:cTn id="37" dur="500" fill="hold"/>
                                        <p:tgtEl>
                                          <p:spTgt spid="50"/>
                                        </p:tgtEl>
                                        <p:attrNameLst>
                                          <p:attrName>ppt_h</p:attrName>
                                        </p:attrNameLst>
                                      </p:cBhvr>
                                      <p:tavLst>
                                        <p:tav tm="0">
                                          <p:val>
                                            <p:fltVal val="0"/>
                                          </p:val>
                                        </p:tav>
                                        <p:tav tm="100000">
                                          <p:val>
                                            <p:strVal val="#ppt_h"/>
                                          </p:val>
                                        </p:tav>
                                      </p:tavLst>
                                    </p:anim>
                                    <p:anim calcmode="lin" valueType="num">
                                      <p:cBhvr>
                                        <p:cTn id="38" dur="500" fill="hold"/>
                                        <p:tgtEl>
                                          <p:spTgt spid="50"/>
                                        </p:tgtEl>
                                        <p:attrNameLst>
                                          <p:attrName>style.rotation</p:attrName>
                                        </p:attrNameLst>
                                      </p:cBhvr>
                                      <p:tavLst>
                                        <p:tav tm="0">
                                          <p:val>
                                            <p:fltVal val="360"/>
                                          </p:val>
                                        </p:tav>
                                        <p:tav tm="100000">
                                          <p:val>
                                            <p:fltVal val="0"/>
                                          </p:val>
                                        </p:tav>
                                      </p:tavLst>
                                    </p:anim>
                                    <p:animEffect transition="in" filter="fade">
                                      <p:cBhvr>
                                        <p:cTn id="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冷却液温度传感器</a:t>
            </a:r>
            <a:endParaRPr 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检修</a:t>
            </a:r>
            <a:endParaRPr lang="zh-CN" altLang="en-US" sz="2400">
              <a:latin typeface="微软雅黑" panose="020B0503020204020204" charset="-122"/>
              <a:ea typeface="微软雅黑" panose="020B0503020204020204" charset="-122"/>
            </a:endParaRPr>
          </a:p>
        </p:txBody>
      </p:sp>
      <p:sp>
        <p:nvSpPr>
          <p:cNvPr id="12" name="矩形 11"/>
          <p:cNvSpPr/>
          <p:nvPr/>
        </p:nvSpPr>
        <p:spPr>
          <a:xfrm>
            <a:off x="744220" y="1390650"/>
            <a:ext cx="3786505" cy="553085"/>
          </a:xfrm>
          <a:prstGeom prst="rect">
            <a:avLst/>
          </a:prstGeom>
          <a:noFill/>
          <a:ln w="9525">
            <a:noFill/>
          </a:ln>
        </p:spPr>
        <p:txBody>
          <a:bodyPr wrap="square">
            <a:spAutoFit/>
          </a:bodyPr>
          <a:p>
            <a:pPr fontAlgn="auto">
              <a:lnSpc>
                <a:spcPct val="150000"/>
              </a:lnSpc>
            </a:pPr>
            <a:r>
              <a:rPr lang="en-US" altLang="zh-CN" sz="2000" b="1" spc="200" dirty="0">
                <a:uFillTx/>
                <a:latin typeface="微软雅黑" panose="020B0503020204020204" charset="-122"/>
                <a:ea typeface="微软雅黑" panose="020B0503020204020204" charset="-122"/>
                <a:sym typeface="+mn-ea"/>
              </a:rPr>
              <a:t>1.</a:t>
            </a:r>
            <a:r>
              <a:rPr lang="zh-CN" sz="2000" b="1" spc="200" dirty="0">
                <a:uFillTx/>
                <a:latin typeface="微软雅黑" panose="020B0503020204020204" charset="-122"/>
                <a:ea typeface="微软雅黑" panose="020B0503020204020204" charset="-122"/>
                <a:sym typeface="+mn-ea"/>
              </a:rPr>
              <a:t>检查电源电压</a:t>
            </a:r>
            <a:endParaRPr lang="zh-CN" sz="2000" b="1" spc="200" dirty="0">
              <a:uFillTx/>
              <a:latin typeface="微软雅黑" panose="020B0503020204020204" charset="-122"/>
              <a:ea typeface="微软雅黑" panose="020B0503020204020204" charset="-122"/>
              <a:sym typeface="+mn-ea"/>
            </a:endParaRPr>
          </a:p>
        </p:txBody>
      </p:sp>
      <p:pic>
        <p:nvPicPr>
          <p:cNvPr id="252953" name="图片 252952"/>
          <p:cNvPicPr>
            <a:picLocks noChangeAspect="1"/>
          </p:cNvPicPr>
          <p:nvPr/>
        </p:nvPicPr>
        <p:blipFill>
          <a:blip r:embed="rId1"/>
          <a:stretch>
            <a:fillRect/>
          </a:stretch>
        </p:blipFill>
        <p:spPr>
          <a:xfrm>
            <a:off x="3353435" y="1603375"/>
            <a:ext cx="5831205" cy="2790190"/>
          </a:xfrm>
          <a:prstGeom prst="rect">
            <a:avLst/>
          </a:prstGeom>
          <a:noFill/>
          <a:ln w="9525">
            <a:noFill/>
          </a:ln>
        </p:spPr>
      </p:pic>
      <p:sp>
        <p:nvSpPr>
          <p:cNvPr id="3" name="圆角矩形标注 2"/>
          <p:cNvSpPr/>
          <p:nvPr/>
        </p:nvSpPr>
        <p:spPr>
          <a:xfrm>
            <a:off x="2018665" y="4520565"/>
            <a:ext cx="7300595" cy="2062480"/>
          </a:xfrm>
          <a:prstGeom prst="wedgeRoundRectCallout">
            <a:avLst>
              <a:gd name="adj1" fmla="val -15451"/>
              <a:gd name="adj2" fmla="val -99137"/>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spc="200" dirty="0">
                <a:solidFill>
                  <a:srgbClr val="00B0F0"/>
                </a:solidFill>
                <a:uFillTx/>
                <a:latin typeface="微软雅黑" panose="020B0503020204020204" charset="-122"/>
                <a:ea typeface="微软雅黑" panose="020B0503020204020204" charset="-122"/>
                <a:cs typeface="微软雅黑" panose="020B0503020204020204" charset="-122"/>
                <a:sym typeface="+mn-ea"/>
              </a:rPr>
              <a:t>断开插接器</a:t>
            </a: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，接通点火开关，用电压表测量线束插接器上</a:t>
            </a:r>
            <a:r>
              <a:rPr lang="zh-CN" altLang="en-US" sz="2400" b="1"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THA与E端子之间的电压</a:t>
            </a: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。正常情况下，该电压值应为</a:t>
            </a:r>
            <a:r>
              <a:rPr lang="zh-CN" altLang="en-US" sz="2400" b="1"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5V</a:t>
            </a: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。若电压值不正常，则应检查相关的线路。</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80">
                                          <p:stCondLst>
                                            <p:cond delay="0"/>
                                          </p:stCondLst>
                                        </p:cTn>
                                        <p:tgtEl>
                                          <p:spTgt spid="12"/>
                                        </p:tgtEl>
                                      </p:cBhvr>
                                    </p:animEffect>
                                    <p:anim calcmode="lin" valueType="num">
                                      <p:cBhvr>
                                        <p:cTn id="1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8" dur="26">
                                          <p:stCondLst>
                                            <p:cond delay="650"/>
                                          </p:stCondLst>
                                        </p:cTn>
                                        <p:tgtEl>
                                          <p:spTgt spid="12"/>
                                        </p:tgtEl>
                                      </p:cBhvr>
                                      <p:to x="100000" y="60000"/>
                                    </p:animScale>
                                    <p:animScale>
                                      <p:cBhvr>
                                        <p:cTn id="19" dur="166" decel="50000">
                                          <p:stCondLst>
                                            <p:cond delay="676"/>
                                          </p:stCondLst>
                                        </p:cTn>
                                        <p:tgtEl>
                                          <p:spTgt spid="12"/>
                                        </p:tgtEl>
                                      </p:cBhvr>
                                      <p:to x="100000" y="100000"/>
                                    </p:animScale>
                                    <p:animScale>
                                      <p:cBhvr>
                                        <p:cTn id="20" dur="26">
                                          <p:stCondLst>
                                            <p:cond delay="1312"/>
                                          </p:stCondLst>
                                        </p:cTn>
                                        <p:tgtEl>
                                          <p:spTgt spid="12"/>
                                        </p:tgtEl>
                                      </p:cBhvr>
                                      <p:to x="100000" y="80000"/>
                                    </p:animScale>
                                    <p:animScale>
                                      <p:cBhvr>
                                        <p:cTn id="21" dur="166" decel="50000">
                                          <p:stCondLst>
                                            <p:cond delay="1338"/>
                                          </p:stCondLst>
                                        </p:cTn>
                                        <p:tgtEl>
                                          <p:spTgt spid="12"/>
                                        </p:tgtEl>
                                      </p:cBhvr>
                                      <p:to x="100000" y="100000"/>
                                    </p:animScale>
                                    <p:animScale>
                                      <p:cBhvr>
                                        <p:cTn id="22" dur="26">
                                          <p:stCondLst>
                                            <p:cond delay="1642"/>
                                          </p:stCondLst>
                                        </p:cTn>
                                        <p:tgtEl>
                                          <p:spTgt spid="12"/>
                                        </p:tgtEl>
                                      </p:cBhvr>
                                      <p:to x="100000" y="90000"/>
                                    </p:animScale>
                                    <p:animScale>
                                      <p:cBhvr>
                                        <p:cTn id="23" dur="166" decel="50000">
                                          <p:stCondLst>
                                            <p:cond delay="1668"/>
                                          </p:stCondLst>
                                        </p:cTn>
                                        <p:tgtEl>
                                          <p:spTgt spid="12"/>
                                        </p:tgtEl>
                                      </p:cBhvr>
                                      <p:to x="100000" y="100000"/>
                                    </p:animScale>
                                    <p:animScale>
                                      <p:cBhvr>
                                        <p:cTn id="24" dur="26">
                                          <p:stCondLst>
                                            <p:cond delay="1808"/>
                                          </p:stCondLst>
                                        </p:cTn>
                                        <p:tgtEl>
                                          <p:spTgt spid="12"/>
                                        </p:tgtEl>
                                      </p:cBhvr>
                                      <p:to x="100000" y="95000"/>
                                    </p:animScale>
                                    <p:animScale>
                                      <p:cBhvr>
                                        <p:cTn id="25" dur="166" decel="50000">
                                          <p:stCondLst>
                                            <p:cond delay="1834"/>
                                          </p:stCondLst>
                                        </p:cTn>
                                        <p:tgtEl>
                                          <p:spTgt spid="1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252953"/>
                                        </p:tgtEl>
                                        <p:attrNameLst>
                                          <p:attrName>style.visibility</p:attrName>
                                        </p:attrNameLst>
                                      </p:cBhvr>
                                      <p:to>
                                        <p:strVal val="visible"/>
                                      </p:to>
                                    </p:set>
                                    <p:animEffect transition="in" filter="wheel(1)">
                                      <p:cBhvr>
                                        <p:cTn id="30" dur="2000"/>
                                        <p:tgtEl>
                                          <p:spTgt spid="252953"/>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43903" y="488633"/>
            <a:ext cx="7416800" cy="737235"/>
          </a:xfrm>
          <a:prstGeom prst="rect">
            <a:avLst/>
          </a:prstGeom>
          <a:noFill/>
          <a:ln w="9525">
            <a:noFill/>
          </a:ln>
        </p:spPr>
        <p:txBody>
          <a:bodyPr>
            <a:spAutoFit/>
          </a:bodyPr>
          <a:p>
            <a:pPr fontAlgn="auto">
              <a:lnSpc>
                <a:spcPct val="150000"/>
              </a:lnSpc>
            </a:pPr>
            <a:r>
              <a:rPr lang="zh-CN" sz="2800" b="1" dirty="0">
                <a:latin typeface="微软雅黑" panose="020B0503020204020204" charset="-122"/>
                <a:ea typeface="微软雅黑" panose="020B0503020204020204" charset="-122"/>
                <a:sym typeface="+mn-ea"/>
              </a:rPr>
              <a:t>冷却液温度传感器</a:t>
            </a:r>
            <a:endParaRPr 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检修</a:t>
            </a:r>
            <a:endParaRPr lang="zh-CN" altLang="en-US" sz="2400">
              <a:latin typeface="微软雅黑" panose="020B0503020204020204" charset="-122"/>
              <a:ea typeface="微软雅黑" panose="020B0503020204020204" charset="-122"/>
            </a:endParaRPr>
          </a:p>
        </p:txBody>
      </p:sp>
      <p:sp>
        <p:nvSpPr>
          <p:cNvPr id="12" name="矩形 11"/>
          <p:cNvSpPr/>
          <p:nvPr/>
        </p:nvSpPr>
        <p:spPr>
          <a:xfrm>
            <a:off x="744220" y="1390650"/>
            <a:ext cx="3786505" cy="553085"/>
          </a:xfrm>
          <a:prstGeom prst="rect">
            <a:avLst/>
          </a:prstGeom>
          <a:noFill/>
          <a:ln w="9525">
            <a:noFill/>
          </a:ln>
        </p:spPr>
        <p:txBody>
          <a:bodyPr wrap="square">
            <a:spAutoFit/>
          </a:bodyPr>
          <a:p>
            <a:pPr fontAlgn="auto">
              <a:lnSpc>
                <a:spcPct val="150000"/>
              </a:lnSpc>
            </a:pPr>
            <a:r>
              <a:rPr lang="en-US" altLang="zh-CN" sz="2000" b="1" spc="200" dirty="0">
                <a:uFillTx/>
                <a:latin typeface="微软雅黑" panose="020B0503020204020204" charset="-122"/>
                <a:ea typeface="微软雅黑" panose="020B0503020204020204" charset="-122"/>
                <a:sym typeface="+mn-ea"/>
              </a:rPr>
              <a:t>2.</a:t>
            </a:r>
            <a:r>
              <a:rPr lang="zh-CN" sz="2000" b="1" spc="200" dirty="0">
                <a:uFillTx/>
                <a:latin typeface="微软雅黑" panose="020B0503020204020204" charset="-122"/>
                <a:ea typeface="微软雅黑" panose="020B0503020204020204" charset="-122"/>
                <a:sym typeface="+mn-ea"/>
              </a:rPr>
              <a:t>检查传感器的信号电压</a:t>
            </a:r>
            <a:endParaRPr lang="zh-CN" sz="2000" b="1" spc="200" dirty="0">
              <a:uFillTx/>
              <a:latin typeface="微软雅黑" panose="020B0503020204020204" charset="-122"/>
              <a:ea typeface="微软雅黑" panose="020B0503020204020204" charset="-122"/>
              <a:sym typeface="+mn-ea"/>
            </a:endParaRPr>
          </a:p>
        </p:txBody>
      </p:sp>
      <p:pic>
        <p:nvPicPr>
          <p:cNvPr id="252953" name="图片 252952"/>
          <p:cNvPicPr>
            <a:picLocks noChangeAspect="1"/>
          </p:cNvPicPr>
          <p:nvPr/>
        </p:nvPicPr>
        <p:blipFill>
          <a:blip r:embed="rId1"/>
          <a:stretch>
            <a:fillRect/>
          </a:stretch>
        </p:blipFill>
        <p:spPr>
          <a:xfrm>
            <a:off x="3353435" y="1603375"/>
            <a:ext cx="5831205" cy="2790190"/>
          </a:xfrm>
          <a:prstGeom prst="rect">
            <a:avLst/>
          </a:prstGeom>
          <a:noFill/>
          <a:ln w="9525">
            <a:noFill/>
          </a:ln>
        </p:spPr>
      </p:pic>
      <p:sp>
        <p:nvSpPr>
          <p:cNvPr id="3" name="圆角矩形标注 2"/>
          <p:cNvSpPr/>
          <p:nvPr/>
        </p:nvSpPr>
        <p:spPr>
          <a:xfrm>
            <a:off x="2018665" y="4520565"/>
            <a:ext cx="7300595" cy="2062480"/>
          </a:xfrm>
          <a:prstGeom prst="wedgeRoundRectCallout">
            <a:avLst>
              <a:gd name="adj1" fmla="val -15451"/>
              <a:gd name="adj2" fmla="val -99137"/>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spc="200" dirty="0">
                <a:solidFill>
                  <a:srgbClr val="00B0F0"/>
                </a:solidFill>
                <a:uFillTx/>
                <a:latin typeface="微软雅黑" panose="020B0503020204020204" charset="-122"/>
                <a:ea typeface="微软雅黑" panose="020B0503020204020204" charset="-122"/>
                <a:cs typeface="微软雅黑" panose="020B0503020204020204" charset="-122"/>
                <a:sym typeface="+mn-ea"/>
              </a:rPr>
              <a:t>连接好插接器</a:t>
            </a:r>
            <a:r>
              <a:rPr lang="zh-CN" altLang="en-US" sz="2400" spc="200" dirty="0">
                <a:uFillTx/>
                <a:latin typeface="微软雅黑" panose="020B0503020204020204" charset="-122"/>
                <a:ea typeface="微软雅黑" panose="020B0503020204020204" charset="-122"/>
                <a:cs typeface="微软雅黑" panose="020B0503020204020204" charset="-122"/>
                <a:sym typeface="+mn-ea"/>
              </a:rPr>
              <a:t>，接通点火开关，用电压表测量线束插接器上THA与E端子之间的电压。当水温为80</a:t>
            </a:r>
            <a:r>
              <a:rPr lang="en-US" altLang="zh-CN" sz="2400" spc="200" dirty="0">
                <a:uFillTx/>
                <a:latin typeface="微软雅黑" panose="020B0503020204020204" charset="-122"/>
                <a:ea typeface="微软雅黑" panose="020B0503020204020204" charset="-122"/>
                <a:cs typeface="微软雅黑" panose="020B0503020204020204" charset="-122"/>
                <a:sym typeface="+mn-ea"/>
              </a:rPr>
              <a:t>0</a:t>
            </a:r>
            <a:r>
              <a:rPr lang="zh-CN" altLang="en-US" sz="2400" spc="200" dirty="0">
                <a:uFillTx/>
                <a:latin typeface="微软雅黑" panose="020B0503020204020204" charset="-122"/>
                <a:ea typeface="微软雅黑" panose="020B0503020204020204" charset="-122"/>
                <a:cs typeface="微软雅黑" panose="020B0503020204020204" charset="-122"/>
                <a:sym typeface="+mn-ea"/>
              </a:rPr>
              <a:t>℃时，该电压值应为0.2～1.</a:t>
            </a:r>
            <a:r>
              <a:rPr lang="en-US" altLang="zh-CN" sz="2400" spc="200" dirty="0">
                <a:uFillTx/>
                <a:latin typeface="微软雅黑" panose="020B0503020204020204" charset="-122"/>
                <a:ea typeface="微软雅黑" panose="020B0503020204020204" charset="-122"/>
                <a:cs typeface="微软雅黑" panose="020B0503020204020204" charset="-122"/>
                <a:sym typeface="+mn-ea"/>
              </a:rPr>
              <a:t>0</a:t>
            </a:r>
            <a:r>
              <a:rPr lang="zh-CN" altLang="en-US" sz="2400" spc="200" dirty="0">
                <a:uFillTx/>
                <a:latin typeface="微软雅黑" panose="020B0503020204020204" charset="-122"/>
                <a:ea typeface="微软雅黑" panose="020B0503020204020204" charset="-122"/>
                <a:cs typeface="微软雅黑" panose="020B0503020204020204" charset="-122"/>
                <a:sym typeface="+mn-ea"/>
              </a:rPr>
              <a:t>V。</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80">
                                          <p:stCondLst>
                                            <p:cond delay="0"/>
                                          </p:stCondLst>
                                        </p:cTn>
                                        <p:tgtEl>
                                          <p:spTgt spid="12"/>
                                        </p:tgtEl>
                                      </p:cBhvr>
                                    </p:animEffect>
                                    <p:anim calcmode="lin" valueType="num">
                                      <p:cBhvr>
                                        <p:cTn id="1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8" dur="26">
                                          <p:stCondLst>
                                            <p:cond delay="650"/>
                                          </p:stCondLst>
                                        </p:cTn>
                                        <p:tgtEl>
                                          <p:spTgt spid="12"/>
                                        </p:tgtEl>
                                      </p:cBhvr>
                                      <p:to x="100000" y="60000"/>
                                    </p:animScale>
                                    <p:animScale>
                                      <p:cBhvr>
                                        <p:cTn id="19" dur="166" decel="50000">
                                          <p:stCondLst>
                                            <p:cond delay="676"/>
                                          </p:stCondLst>
                                        </p:cTn>
                                        <p:tgtEl>
                                          <p:spTgt spid="12"/>
                                        </p:tgtEl>
                                      </p:cBhvr>
                                      <p:to x="100000" y="100000"/>
                                    </p:animScale>
                                    <p:animScale>
                                      <p:cBhvr>
                                        <p:cTn id="20" dur="26">
                                          <p:stCondLst>
                                            <p:cond delay="1312"/>
                                          </p:stCondLst>
                                        </p:cTn>
                                        <p:tgtEl>
                                          <p:spTgt spid="12"/>
                                        </p:tgtEl>
                                      </p:cBhvr>
                                      <p:to x="100000" y="80000"/>
                                    </p:animScale>
                                    <p:animScale>
                                      <p:cBhvr>
                                        <p:cTn id="21" dur="166" decel="50000">
                                          <p:stCondLst>
                                            <p:cond delay="1338"/>
                                          </p:stCondLst>
                                        </p:cTn>
                                        <p:tgtEl>
                                          <p:spTgt spid="12"/>
                                        </p:tgtEl>
                                      </p:cBhvr>
                                      <p:to x="100000" y="100000"/>
                                    </p:animScale>
                                    <p:animScale>
                                      <p:cBhvr>
                                        <p:cTn id="22" dur="26">
                                          <p:stCondLst>
                                            <p:cond delay="1642"/>
                                          </p:stCondLst>
                                        </p:cTn>
                                        <p:tgtEl>
                                          <p:spTgt spid="12"/>
                                        </p:tgtEl>
                                      </p:cBhvr>
                                      <p:to x="100000" y="90000"/>
                                    </p:animScale>
                                    <p:animScale>
                                      <p:cBhvr>
                                        <p:cTn id="23" dur="166" decel="50000">
                                          <p:stCondLst>
                                            <p:cond delay="1668"/>
                                          </p:stCondLst>
                                        </p:cTn>
                                        <p:tgtEl>
                                          <p:spTgt spid="12"/>
                                        </p:tgtEl>
                                      </p:cBhvr>
                                      <p:to x="100000" y="100000"/>
                                    </p:animScale>
                                    <p:animScale>
                                      <p:cBhvr>
                                        <p:cTn id="24" dur="26">
                                          <p:stCondLst>
                                            <p:cond delay="1808"/>
                                          </p:stCondLst>
                                        </p:cTn>
                                        <p:tgtEl>
                                          <p:spTgt spid="12"/>
                                        </p:tgtEl>
                                      </p:cBhvr>
                                      <p:to x="100000" y="95000"/>
                                    </p:animScale>
                                    <p:animScale>
                                      <p:cBhvr>
                                        <p:cTn id="25" dur="166" decel="50000">
                                          <p:stCondLst>
                                            <p:cond delay="1834"/>
                                          </p:stCondLst>
                                        </p:cTn>
                                        <p:tgtEl>
                                          <p:spTgt spid="1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252953"/>
                                        </p:tgtEl>
                                        <p:attrNameLst>
                                          <p:attrName>style.visibility</p:attrName>
                                        </p:attrNameLst>
                                      </p:cBhvr>
                                      <p:to>
                                        <p:strVal val="visible"/>
                                      </p:to>
                                    </p:set>
                                    <p:animEffect transition="in" filter="wheel(1)">
                                      <p:cBhvr>
                                        <p:cTn id="30" dur="2000"/>
                                        <p:tgtEl>
                                          <p:spTgt spid="252953"/>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P spid="3" grpId="0" bldLvl="0" animBg="1"/>
    </p:bldLst>
  </p:timing>
</p:sld>
</file>

<file path=ppt/theme/theme1.xml><?xml version="1.0" encoding="utf-8"?>
<a:theme xmlns:a="http://schemas.openxmlformats.org/drawingml/2006/main" name="Office 主题">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1010</Words>
  <Application>WPS 演示</Application>
  <PresentationFormat>自定义</PresentationFormat>
  <Paragraphs>118</Paragraphs>
  <Slides>17</Slides>
  <Notes>123</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17</vt:i4>
      </vt:variant>
    </vt:vector>
  </HeadingPairs>
  <TitlesOfParts>
    <vt:vector size="28" baseType="lpstr">
      <vt:lpstr>Arial</vt:lpstr>
      <vt:lpstr>宋体</vt:lpstr>
      <vt:lpstr>Wingdings</vt:lpstr>
      <vt:lpstr>微软雅黑</vt:lpstr>
      <vt:lpstr>Calibri</vt:lpstr>
      <vt:lpstr>华文琥珀</vt:lpstr>
      <vt:lpstr>Arial Unicode MS</vt:lpstr>
      <vt:lpstr>Calibri Light</vt:lpstr>
      <vt:lpstr>Office 主题</vt:lpstr>
      <vt:lpstr>自定义设计方案</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倾斜的沙漏</cp:lastModifiedBy>
  <cp:revision>235</cp:revision>
  <dcterms:created xsi:type="dcterms:W3CDTF">2018-12-17T02:56:00Z</dcterms:created>
  <dcterms:modified xsi:type="dcterms:W3CDTF">2025-01-07T09:03:09Z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E084C03D83A543ABBCFE80D4238C4B74_12</vt:lpwstr>
  </property>
</Properties>
</file>